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5" r:id="rId4"/>
    <p:sldId id="259" r:id="rId5"/>
    <p:sldId id="266" r:id="rId6"/>
    <p:sldId id="276" r:id="rId7"/>
    <p:sldId id="268" r:id="rId8"/>
    <p:sldId id="272" r:id="rId9"/>
    <p:sldId id="273" r:id="rId10"/>
    <p:sldId id="274" r:id="rId11"/>
    <p:sldId id="278" r:id="rId12"/>
    <p:sldId id="277" r:id="rId13"/>
    <p:sldId id="279" r:id="rId14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07"/>
    <a:srgbClr val="FC04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5990" autoAdjust="0"/>
  </p:normalViewPr>
  <p:slideViewPr>
    <p:cSldViewPr>
      <p:cViewPr>
        <p:scale>
          <a:sx n="54" d="100"/>
          <a:sy n="54" d="100"/>
        </p:scale>
        <p:origin x="-97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80A30F6-541F-422F-9CB1-77EC71E05BE6}" type="datetimeFigureOut">
              <a:rPr lang="it-IT" smtClean="0"/>
              <a:pPr/>
              <a:t>08/10/2012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588DD36-540F-439E-B986-AA5DF3CE4957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3906-55C9-49AA-8F50-BC32FA43C2D4}" type="datetimeFigureOut">
              <a:rPr lang="it-IT" smtClean="0"/>
              <a:pPr/>
              <a:t>08/10/2012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3A537-E3A9-4E1D-A788-E402894CD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728" y="1714488"/>
            <a:ext cx="6357982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A lower radius for the transiting </a:t>
            </a:r>
            <a:r>
              <a:rPr lang="en-US" dirty="0" err="1" smtClean="0"/>
              <a:t>extrasolar</a:t>
            </a:r>
            <a:r>
              <a:rPr lang="en-US" dirty="0" smtClean="0"/>
              <a:t> planet </a:t>
            </a:r>
            <a:br>
              <a:rPr lang="en-US" dirty="0" smtClean="0"/>
            </a:br>
            <a:r>
              <a:rPr lang="en-US" dirty="0" smtClean="0"/>
              <a:t>HAT-P-8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00594" y="4786322"/>
            <a:ext cx="4786314" cy="571504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Simona Ciceri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magine 3" descr="MPIA-Logo2005-72dpi300pxl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143380"/>
            <a:ext cx="1643074" cy="1643074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285852" y="5715016"/>
            <a:ext cx="8001056" cy="92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 Mancini,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Henning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</a:t>
            </a:r>
            <a:r>
              <a:rPr kumimoji="0" lang="it-I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Southworth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it-IT" sz="2000" baseline="0" dirty="0" smtClean="0">
                <a:solidFill>
                  <a:schemeClr val="tx1">
                    <a:tint val="75000"/>
                  </a:schemeClr>
                </a:solidFill>
              </a:rPr>
              <a:t>J. </a:t>
            </a:r>
            <a:r>
              <a:rPr lang="it-IT" sz="2000" baseline="0" dirty="0" err="1" smtClean="0">
                <a:solidFill>
                  <a:schemeClr val="tx1">
                    <a:tint val="75000"/>
                  </a:schemeClr>
                </a:solidFill>
              </a:rPr>
              <a:t>Dittman</a:t>
            </a:r>
            <a:r>
              <a:rPr lang="it-IT" sz="2000" dirty="0" smtClean="0">
                <a:solidFill>
                  <a:schemeClr val="tx1">
                    <a:tint val="75000"/>
                  </a:schemeClr>
                </a:solidFill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2000" dirty="0" smtClean="0">
                <a:solidFill>
                  <a:schemeClr val="tx1">
                    <a:tint val="75000"/>
                  </a:schemeClr>
                </a:solidFill>
              </a:rPr>
              <a:t>  J. </a:t>
            </a:r>
            <a:r>
              <a:rPr lang="it-IT" sz="2000" dirty="0" err="1" smtClean="0">
                <a:solidFill>
                  <a:schemeClr val="tx1">
                    <a:tint val="75000"/>
                  </a:schemeClr>
                </a:solidFill>
              </a:rPr>
              <a:t>Tregloan-Reed</a:t>
            </a:r>
            <a:r>
              <a:rPr lang="it-IT" sz="2000" dirty="0" smtClean="0">
                <a:solidFill>
                  <a:schemeClr val="tx1">
                    <a:tint val="75000"/>
                  </a:schemeClr>
                </a:solidFill>
              </a:rPr>
              <a:t>,  I. Bruni,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 Barbieri, D. Evans,  N.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Nikolay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406" y="714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Signs  of planetary formation &amp; evolution                                                   9  October 2012</a:t>
            </a:r>
            <a:endParaRPr lang="en-US" sz="2000" dirty="0"/>
          </a:p>
        </p:txBody>
      </p:sp>
      <p:sp>
        <p:nvSpPr>
          <p:cNvPr id="7" name="Rettangolo 6"/>
          <p:cNvSpPr/>
          <p:nvPr/>
        </p:nvSpPr>
        <p:spPr>
          <a:xfrm>
            <a:off x="0" y="525761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429024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80000"/>
            </a:pPr>
            <a:r>
              <a:rPr lang="en-US" sz="2400" dirty="0" smtClean="0"/>
              <a:t>Five transit light-curves   -&gt;   photometric parameters</a:t>
            </a:r>
          </a:p>
          <a:p>
            <a:pPr>
              <a:buNone/>
            </a:pPr>
            <a:endParaRPr lang="en-US" sz="8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0000"/>
            </a:pPr>
            <a:r>
              <a:rPr lang="en-US" sz="2400" dirty="0" smtClean="0"/>
              <a:t>Add spectroscopic data   -&gt;   physical properties</a:t>
            </a:r>
          </a:p>
          <a:p>
            <a:pPr>
              <a:buNone/>
            </a:pPr>
            <a:r>
              <a:rPr lang="en-US" sz="900" dirty="0" smtClean="0"/>
              <a:t>     </a:t>
            </a:r>
            <a:endParaRPr lang="en-US" sz="900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 lower value for M</a:t>
            </a:r>
            <a:r>
              <a:rPr lang="en-US" sz="1200" dirty="0" smtClean="0">
                <a:sym typeface="Wingdings" pitchFamily="2" charset="2"/>
              </a:rPr>
              <a:t>b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R</a:t>
            </a:r>
            <a:r>
              <a:rPr lang="en-US" sz="1200" dirty="0" err="1" smtClean="0">
                <a:sym typeface="Wingdings" pitchFamily="2" charset="2"/>
              </a:rPr>
              <a:t>b</a:t>
            </a:r>
            <a:endParaRPr lang="en-US" sz="1200" dirty="0" smtClean="0">
              <a:solidFill>
                <a:srgbClr val="4F81BD"/>
              </a:solidFill>
            </a:endParaRPr>
          </a:p>
          <a:p>
            <a:pPr>
              <a:buNone/>
            </a:pPr>
            <a:r>
              <a:rPr lang="en-US" sz="500" dirty="0" smtClean="0">
                <a:solidFill>
                  <a:srgbClr val="4F81BD"/>
                </a:solidFill>
              </a:rPr>
              <a:t> </a:t>
            </a:r>
            <a:r>
              <a:rPr lang="en-US" sz="500" dirty="0" smtClean="0">
                <a:solidFill>
                  <a:srgbClr val="4F81BD"/>
                </a:solidFill>
              </a:rPr>
              <a:t>      </a:t>
            </a:r>
          </a:p>
          <a:p>
            <a:pPr>
              <a:buNone/>
            </a:pPr>
            <a:r>
              <a:rPr lang="en-US" sz="1200" i="1" dirty="0" smtClean="0"/>
              <a:t>                  </a:t>
            </a:r>
            <a:r>
              <a:rPr lang="en-US" sz="1800" i="1" dirty="0" smtClean="0"/>
              <a:t>Mancini et  </a:t>
            </a:r>
            <a:r>
              <a:rPr lang="en-US" sz="1800" i="1" dirty="0" smtClean="0"/>
              <a:t>al. 2012, A&amp;A </a:t>
            </a:r>
            <a:r>
              <a:rPr lang="en-US" sz="1800" i="1" dirty="0" smtClean="0"/>
              <a:t>submitted</a:t>
            </a:r>
            <a:endParaRPr lang="en-US" sz="1800" i="1" dirty="0" smtClean="0">
              <a:sym typeface="Wingdings" pitchFamily="2" charset="2"/>
            </a:endParaRPr>
          </a:p>
          <a:p>
            <a:pPr>
              <a:buNone/>
            </a:pPr>
            <a:endParaRPr lang="en-US" sz="900" dirty="0" smtClean="0"/>
          </a:p>
          <a:p>
            <a:endParaRPr lang="en-US" sz="8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0000"/>
            </a:pPr>
            <a:r>
              <a:rPr lang="en-US" sz="2400" dirty="0" smtClean="0"/>
              <a:t>No clues of additional bodies from the O – C plot</a:t>
            </a:r>
          </a:p>
          <a:p>
            <a:endParaRPr lang="en-US" sz="8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0000"/>
            </a:pPr>
            <a:r>
              <a:rPr lang="en-US" sz="2400" dirty="0" smtClean="0"/>
              <a:t>Multi-wavelength transit </a:t>
            </a:r>
            <a:r>
              <a:rPr lang="en-US" sz="2400" dirty="0" smtClean="0"/>
              <a:t>light-curves (under analysis)</a:t>
            </a:r>
            <a:endParaRPr lang="en-US" sz="24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  9  October 2012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928934"/>
            <a:ext cx="8229600" cy="1643074"/>
          </a:xfrm>
        </p:spPr>
        <p:txBody>
          <a:bodyPr>
            <a:normAutofit/>
          </a:bodyPr>
          <a:lstStyle/>
          <a:p>
            <a:pPr algn="ctr">
              <a:buClr>
                <a:schemeClr val="tx1">
                  <a:lumMod val="75000"/>
                  <a:lumOff val="25000"/>
                </a:schemeClr>
              </a:buClr>
              <a:buSzPct val="80000"/>
              <a:buNone/>
            </a:pPr>
            <a:r>
              <a:rPr lang="en-US" sz="3600" dirty="0" smtClean="0"/>
              <a:t>Thank you for listening</a:t>
            </a:r>
            <a:endParaRPr lang="en-US" sz="36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  9  October 2012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dirty="0" smtClean="0"/>
              <a:t>HAT – P – 8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357298"/>
            <a:ext cx="4267200" cy="4891102"/>
          </a:xfrm>
        </p:spPr>
        <p:txBody>
          <a:bodyPr>
            <a:normAutofit/>
          </a:bodyPr>
          <a:lstStyle/>
          <a:p>
            <a:pPr algn="just"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en-GB" sz="1946" dirty="0" smtClean="0"/>
              <a:t>Two-</a:t>
            </a:r>
            <a:r>
              <a:rPr lang="en-GB" sz="1946" dirty="0" err="1" smtClean="0"/>
              <a:t>colors</a:t>
            </a:r>
            <a:r>
              <a:rPr lang="en-GB" sz="1946" dirty="0" smtClean="0"/>
              <a:t> lucky imaging observations with the </a:t>
            </a:r>
            <a:r>
              <a:rPr lang="en-GB" sz="1946" dirty="0" err="1" smtClean="0"/>
              <a:t>AstraLuxNorte</a:t>
            </a:r>
            <a:r>
              <a:rPr lang="en-GB" sz="1946" dirty="0" smtClean="0"/>
              <a:t> instrument at the </a:t>
            </a:r>
            <a:r>
              <a:rPr lang="en-GB" sz="1946" dirty="0" err="1" smtClean="0"/>
              <a:t>Calar</a:t>
            </a:r>
            <a:r>
              <a:rPr lang="en-GB" sz="1946" dirty="0" smtClean="0"/>
              <a:t> Alto 2.2m telescope, revealed a </a:t>
            </a:r>
            <a:r>
              <a:rPr lang="en-GB" sz="1946" i="1" dirty="0" err="1" smtClean="0"/>
              <a:t>i</a:t>
            </a:r>
            <a:r>
              <a:rPr lang="en-GB" sz="1946" dirty="0" smtClean="0"/>
              <a:t> = 17.2-17.3 </a:t>
            </a:r>
            <a:r>
              <a:rPr lang="en-GB" sz="1946" dirty="0" err="1" smtClean="0"/>
              <a:t>mag</a:t>
            </a:r>
            <a:r>
              <a:rPr lang="en-GB" sz="1946" dirty="0" smtClean="0"/>
              <a:t> stellar companion, with an angular separation from HAT-P-8 of 1.027 </a:t>
            </a:r>
            <a:r>
              <a:rPr lang="en-GB" sz="1946" dirty="0" err="1" smtClean="0"/>
              <a:t>arcsec</a:t>
            </a:r>
            <a:r>
              <a:rPr lang="en-GB" sz="1946" dirty="0" smtClean="0"/>
              <a:t>.</a:t>
            </a:r>
          </a:p>
          <a:p>
            <a:pPr algn="just">
              <a:buClr>
                <a:schemeClr val="tx1">
                  <a:lumMod val="75000"/>
                  <a:lumOff val="25000"/>
                </a:schemeClr>
              </a:buClr>
              <a:buSzPct val="85000"/>
              <a:buNone/>
            </a:pPr>
            <a:endParaRPr/>
          </a:p>
          <a:p>
            <a:pPr algn="just"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en-GB" sz="1946" dirty="0" smtClean="0"/>
              <a:t>This companion should likely be a M2-M4 background star, and since is only producing about 0.1% of the total light in </a:t>
            </a:r>
            <a:r>
              <a:rPr lang="en-GB" sz="1946" i="1" dirty="0" err="1" smtClean="0"/>
              <a:t>i</a:t>
            </a:r>
            <a:r>
              <a:rPr lang="en-GB" sz="1946" dirty="0" smtClean="0"/>
              <a:t> band coming from HAT-P-8, its presence do not affect any photometric study of this object.</a:t>
            </a:r>
          </a:p>
          <a:p>
            <a:pPr lvl="1">
              <a:buNone/>
            </a:pPr>
            <a:endParaRPr lang="en-US" sz="2400" dirty="0" smtClean="0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1470" y="650083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9  October 2012</a:t>
            </a:r>
            <a:endParaRPr lang="en-US" sz="1600" dirty="0"/>
          </a:p>
        </p:txBody>
      </p:sp>
      <p:sp>
        <p:nvSpPr>
          <p:cNvPr id="12" name="Rettangolo 11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361195" cy="4114800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5638800" y="5638800"/>
            <a:ext cx="3289300" cy="54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GB" sz="194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1946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Bergfors</a:t>
            </a:r>
            <a:r>
              <a:rPr kumimoji="0" lang="en-GB" sz="194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US" dirty="0" smtClean="0"/>
              <a:t>Wavelength – Radius variation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  9  October 2012</a:t>
            </a:r>
            <a:endParaRPr lang="en-US" sz="1600" dirty="0"/>
          </a:p>
        </p:txBody>
      </p:sp>
      <p:pic>
        <p:nvPicPr>
          <p:cNvPr id="8" name="Immagine 7" descr="r-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40949"/>
            <a:ext cx="4786346" cy="3545439"/>
          </a:xfrm>
          <a:prstGeom prst="rect">
            <a:avLst/>
          </a:prstGeom>
        </p:spPr>
      </p:pic>
      <p:pic>
        <p:nvPicPr>
          <p:cNvPr id="9" name="Immagine 8" descr="busca_r-w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428868"/>
            <a:ext cx="3704724" cy="232787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00100" y="542926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Fortney et al. 2008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Parentesi graffa aperta 10"/>
          <p:cNvSpPr/>
          <p:nvPr/>
        </p:nvSpPr>
        <p:spPr>
          <a:xfrm rot="5400000">
            <a:off x="1393009" y="1321578"/>
            <a:ext cx="214314" cy="1000132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>
            <a:solidFill>
              <a:srgbClr val="01F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dirty="0" err="1" smtClean="0"/>
              <a:t>Outlines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7242" y="1500174"/>
            <a:ext cx="8229600" cy="2614617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it-IT" sz="2800" dirty="0" smtClean="0"/>
              <a:t>The </a:t>
            </a:r>
            <a:r>
              <a:rPr lang="en-US" sz="2800" dirty="0" smtClean="0"/>
              <a:t>planetary</a:t>
            </a:r>
            <a:r>
              <a:rPr lang="it-IT" sz="2800" dirty="0" smtClean="0"/>
              <a:t> system HAT-P-8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it-IT" sz="2800" dirty="0" err="1" smtClean="0"/>
              <a:t>Observations</a:t>
            </a:r>
            <a:r>
              <a:rPr lang="it-IT" sz="2800" dirty="0" smtClean="0"/>
              <a:t> &amp; data </a:t>
            </a:r>
            <a:r>
              <a:rPr lang="it-IT" sz="2800" dirty="0" err="1" smtClean="0"/>
              <a:t>reduction</a:t>
            </a:r>
            <a:endParaRPr lang="it-IT" sz="28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it-IT" sz="2800" dirty="0" smtClean="0"/>
              <a:t>Data </a:t>
            </a:r>
            <a:r>
              <a:rPr lang="en-US" sz="2800" dirty="0" smtClean="0"/>
              <a:t>analysis</a:t>
            </a:r>
            <a:endParaRPr lang="en-US" sz="28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en-US" sz="2800" dirty="0" smtClean="0"/>
              <a:t>Results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ttangolo arrotondato 3"/>
          <p:cNvSpPr/>
          <p:nvPr/>
        </p:nvSpPr>
        <p:spPr>
          <a:xfrm>
            <a:off x="2071670" y="4071942"/>
            <a:ext cx="5357850" cy="20717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2000232" y="4929198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Obtain precise estimates of the physical properties of  HAT-P-8</a:t>
            </a:r>
            <a:endParaRPr lang="en-US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71868" y="41433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7" name="Rettangolo 6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MPIA-Logo2005-72dpi300pxl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1470" y="651947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9  October 2012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dirty="0" smtClean="0"/>
              <a:t>HAT – P – 8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357298"/>
            <a:ext cx="5695960" cy="514353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en-US" sz="2400" dirty="0" smtClean="0"/>
              <a:t>Planetary system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Blip>
                <a:blip r:embed="rId2"/>
              </a:buBlip>
            </a:pPr>
            <a:r>
              <a:rPr lang="en-US" sz="2000" dirty="0" smtClean="0"/>
              <a:t>Star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it-IT" sz="1800" dirty="0" smtClean="0"/>
              <a:t>F8V       </a:t>
            </a:r>
            <a:r>
              <a:rPr lang="it-IT" sz="1800" i="1" dirty="0" smtClean="0"/>
              <a:t>Jones </a:t>
            </a:r>
            <a:r>
              <a:rPr lang="it-IT" sz="1800" i="1" dirty="0" err="1" smtClean="0"/>
              <a:t>&amp;Sleep</a:t>
            </a:r>
            <a:r>
              <a:rPr lang="it-IT" sz="1800" i="1" dirty="0" smtClean="0"/>
              <a:t>   2000 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it-IT" sz="1800" dirty="0" smtClean="0"/>
              <a:t>F5V       </a:t>
            </a:r>
            <a:r>
              <a:rPr lang="it-IT" sz="1800" i="1" dirty="0" err="1" smtClean="0"/>
              <a:t>Bergfors</a:t>
            </a:r>
            <a:r>
              <a:rPr lang="it-IT" sz="1800" i="1" dirty="0" smtClean="0"/>
              <a:t> </a:t>
            </a:r>
            <a:r>
              <a:rPr lang="it-IT" sz="1800" i="1" dirty="0" err="1" smtClean="0"/>
              <a:t>et</a:t>
            </a:r>
            <a:r>
              <a:rPr lang="it-IT" sz="1800" i="1" dirty="0" smtClean="0"/>
              <a:t> al. 2012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SzPct val="85000"/>
              <a:buNone/>
            </a:pPr>
            <a:endParaRPr lang="en-US" sz="800" dirty="0" smtClean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70000"/>
              <a:buBlip>
                <a:blip r:embed="rId2"/>
              </a:buBlip>
            </a:pPr>
            <a:r>
              <a:rPr lang="en-US" sz="2000" dirty="0" smtClean="0"/>
              <a:t>Hot Jupiter    P = 3.076 </a:t>
            </a:r>
            <a:r>
              <a:rPr lang="en-US" sz="2000" dirty="0" err="1" smtClean="0"/>
              <a:t>d</a:t>
            </a:r>
            <a:endParaRPr lang="en-US" sz="2000" dirty="0" smtClean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endParaRPr lang="en-US" sz="12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en-US" sz="2400" dirty="0" smtClean="0"/>
              <a:t>Discovered by HAT Net </a:t>
            </a:r>
            <a:r>
              <a:rPr lang="en-US" sz="1800" dirty="0" smtClean="0"/>
              <a:t>(</a:t>
            </a:r>
            <a:r>
              <a:rPr lang="en-US" sz="1800" i="1" dirty="0" smtClean="0"/>
              <a:t>Latham et al. 2009</a:t>
            </a:r>
            <a:r>
              <a:rPr lang="en-US" sz="1800" dirty="0" smtClean="0"/>
              <a:t>)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000" i="1" dirty="0" smtClean="0"/>
          </a:p>
          <a:p>
            <a:pPr lvl="1">
              <a:buNone/>
            </a:pPr>
            <a:endParaRPr lang="en-US" sz="1200" i="1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en-US" sz="2400" dirty="0" smtClean="0"/>
              <a:t>Planet </a:t>
            </a:r>
            <a:r>
              <a:rPr lang="en-US" sz="2400" dirty="0" err="1" smtClean="0"/>
              <a:t>prograde</a:t>
            </a:r>
            <a:endParaRPr lang="en-US" sz="2400" dirty="0"/>
          </a:p>
          <a:p>
            <a:pPr>
              <a:buNone/>
            </a:pPr>
            <a:r>
              <a:rPr lang="en-US" sz="2000" i="1" dirty="0" smtClean="0"/>
              <a:t>             </a:t>
            </a:r>
            <a:r>
              <a:rPr lang="en-US" sz="1800" i="1" dirty="0" err="1" smtClean="0"/>
              <a:t>Moutou</a:t>
            </a:r>
            <a:r>
              <a:rPr lang="en-US" sz="1800" i="1" dirty="0" smtClean="0"/>
              <a:t> et al. 2011 </a:t>
            </a:r>
          </a:p>
          <a:p>
            <a:pPr>
              <a:buNone/>
            </a:pPr>
            <a:r>
              <a:rPr lang="en-US" sz="1800" i="1" dirty="0" smtClean="0"/>
              <a:t> 	      Simpson et al. 2011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endParaRPr lang="en-US" sz="2400" dirty="0" smtClean="0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1470" y="650083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9  October 2012</a:t>
            </a:r>
            <a:endParaRPr lang="en-US" sz="1600" dirty="0"/>
          </a:p>
        </p:txBody>
      </p:sp>
      <p:pic>
        <p:nvPicPr>
          <p:cNvPr id="8" name="Picture 9" descr="HAT - P -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43570" y="1285860"/>
            <a:ext cx="3221395" cy="4843439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rot="5400000">
            <a:off x="7300932" y="3057522"/>
            <a:ext cx="614365" cy="500066"/>
          </a:xfrm>
          <a:prstGeom prst="straightConnector1">
            <a:avLst/>
          </a:prstGeom>
          <a:ln>
            <a:solidFill>
              <a:srgbClr val="01FF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 descr="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075539"/>
            <a:ext cx="2166925" cy="331721"/>
          </a:xfrm>
          <a:prstGeom prst="rect">
            <a:avLst/>
          </a:prstGeom>
        </p:spPr>
      </p:pic>
      <p:pic>
        <p:nvPicPr>
          <p:cNvPr id="14" name="Immagine 13" descr="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514" y="4518686"/>
            <a:ext cx="2162164" cy="32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dirty="0" smtClean="0"/>
              <a:t>Observations &amp; data Reduction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1470" y="651947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9  October 2012</a:t>
            </a:r>
            <a:endParaRPr lang="en-US" sz="1600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86116" y="4071942"/>
            <a:ext cx="5357850" cy="212565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en-US" sz="2400" dirty="0" smtClean="0"/>
              <a:t>Telescope </a:t>
            </a:r>
            <a:r>
              <a:rPr lang="en-US" sz="2400" dirty="0" err="1" smtClean="0"/>
              <a:t>defocussed</a:t>
            </a:r>
            <a:endParaRPr lang="en-US" sz="24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endParaRPr lang="en-US" sz="8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5000"/>
            </a:pPr>
            <a:r>
              <a:rPr lang="en-US" sz="2400" dirty="0" smtClean="0"/>
              <a:t>Images reduction </a:t>
            </a:r>
          </a:p>
          <a:p>
            <a:pPr lvl="1">
              <a:buSzPct val="50000"/>
              <a:buBlip>
                <a:blip r:embed="rId3"/>
              </a:buBlip>
            </a:pPr>
            <a:r>
              <a:rPr lang="en-US" sz="2000" dirty="0" smtClean="0"/>
              <a:t>Bias-subtracted and flat-</a:t>
            </a:r>
            <a:r>
              <a:rPr lang="en-US" sz="2000" dirty="0" err="1" smtClean="0"/>
              <a:t>filded</a:t>
            </a:r>
            <a:endParaRPr lang="en-US" sz="2000" dirty="0" smtClean="0"/>
          </a:p>
          <a:p>
            <a:pPr lvl="1">
              <a:buSzPct val="50000"/>
              <a:buBlip>
                <a:blip r:embed="rId3"/>
              </a:buBlip>
            </a:pPr>
            <a:r>
              <a:rPr lang="en-US" sz="2000" dirty="0" smtClean="0"/>
              <a:t>Aperture photometry </a:t>
            </a:r>
          </a:p>
        </p:txBody>
      </p:sp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2" y="3929066"/>
            <a:ext cx="1697037" cy="2386163"/>
          </a:xfrm>
          <a:prstGeom prst="rect">
            <a:avLst/>
          </a:prstGeom>
        </p:spPr>
      </p:pic>
      <p:pic>
        <p:nvPicPr>
          <p:cNvPr id="10" name="Immagine 9" descr="Kuiper-telescop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1428736"/>
            <a:ext cx="1802142" cy="2262183"/>
          </a:xfrm>
          <a:prstGeom prst="rect">
            <a:avLst/>
          </a:prstGeom>
        </p:spPr>
      </p:pic>
      <p:pic>
        <p:nvPicPr>
          <p:cNvPr id="11" name="Picture 9" descr="loia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86182" y="1357298"/>
            <a:ext cx="1777893" cy="2373315"/>
          </a:xfrm>
          <a:prstGeom prst="rect">
            <a:avLst/>
          </a:prstGeom>
        </p:spPr>
      </p:pic>
      <p:pic>
        <p:nvPicPr>
          <p:cNvPr id="12" name="Immagine 11" descr="I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1357298"/>
            <a:ext cx="1714512" cy="233908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071538" y="3345420"/>
            <a:ext cx="1571636" cy="36933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Kuiper</a:t>
            </a:r>
            <a:r>
              <a:rPr lang="en-US" b="1" dirty="0" smtClean="0">
                <a:solidFill>
                  <a:schemeClr val="bg1"/>
                </a:solidFill>
              </a:rPr>
              <a:t>   1.55m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00100" y="5988626"/>
            <a:ext cx="1571636" cy="36933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CAHA   1.23m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57950" y="3357562"/>
            <a:ext cx="1571636" cy="36933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INT   2.5m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57620" y="3345420"/>
            <a:ext cx="1571636" cy="36933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Cassini  1.52m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egnaposto contenuto 12" descr="fit_curv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574808"/>
            <a:ext cx="3971219" cy="5568836"/>
          </a:xfrm>
        </p:spPr>
      </p:pic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  9  October 2012</a:t>
            </a:r>
            <a:endParaRPr lang="en-US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29190" y="428604"/>
            <a:ext cx="400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Analysis</a:t>
            </a:r>
          </a:p>
          <a:p>
            <a:pPr algn="ctr"/>
            <a:endParaRPr lang="en-US" sz="2000" dirty="0" smtClean="0"/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Fit the light-curves looking for photometric  quantities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 smtClean="0"/>
          </a:p>
          <a:p>
            <a:pPr marL="800100" lvl="1" indent="-342900">
              <a:buSzPct val="70000"/>
              <a:buBlip>
                <a:blip r:embed="rId5"/>
              </a:buBlip>
            </a:pPr>
            <a:r>
              <a:rPr lang="en-US" dirty="0" smtClean="0"/>
              <a:t>JKTEBOP</a:t>
            </a:r>
          </a:p>
          <a:p>
            <a:pPr marL="800100" lvl="1" indent="-342900">
              <a:buSzPct val="70000"/>
              <a:buBlip>
                <a:blip r:embed="rId5"/>
              </a:buBlip>
            </a:pPr>
            <a:r>
              <a:rPr lang="en-US" dirty="0" smtClean="0"/>
              <a:t>Homogeneous Study project                   </a:t>
            </a:r>
          </a:p>
          <a:p>
            <a:pPr marL="800100" lvl="1" indent="-342900">
              <a:buSzPct val="70000"/>
            </a:pPr>
            <a:r>
              <a:rPr lang="en-US" i="1" dirty="0" smtClean="0"/>
              <a:t>              </a:t>
            </a:r>
            <a:r>
              <a:rPr lang="en-US" i="1" dirty="0" err="1" smtClean="0"/>
              <a:t>Southworth</a:t>
            </a:r>
            <a:r>
              <a:rPr lang="en-US" i="1" dirty="0" smtClean="0"/>
              <a:t> 2008</a:t>
            </a:r>
          </a:p>
          <a:p>
            <a:pPr marL="800100" lvl="1" indent="-342900">
              <a:buSzPct val="70000"/>
              <a:buBlip>
                <a:blip r:embed="rId5"/>
              </a:buBlip>
            </a:pPr>
            <a:r>
              <a:rPr lang="en-US" dirty="0" smtClean="0"/>
              <a:t>Fit’s parameters:</a:t>
            </a:r>
          </a:p>
          <a:p>
            <a:pPr marL="800100" lvl="1" indent="-342900">
              <a:buSzPct val="70000"/>
              <a:buBlip>
                <a:blip r:embed="rId5"/>
              </a:buBlip>
            </a:pPr>
            <a:endParaRPr lang="en-US" dirty="0" smtClean="0"/>
          </a:p>
          <a:p>
            <a:pPr marL="800100" lvl="1" indent="-342900">
              <a:buSzPct val="70000"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sz="2000" dirty="0" smtClean="0"/>
              <a:t>Photometric  parameters</a:t>
            </a:r>
          </a:p>
          <a:p>
            <a:endParaRPr lang="en-US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5945206" y="3184367"/>
          <a:ext cx="1770066" cy="601823"/>
        </p:xfrm>
        <a:graphic>
          <a:graphicData uri="http://schemas.openxmlformats.org/presentationml/2006/ole">
            <p:oleObj spid="_x0000_s1027" name="Equazione" r:id="rId6" imgW="1269720" imgH="431640" progId="Equation.3">
              <p:embed/>
            </p:oleObj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5715008" y="4572008"/>
          <a:ext cx="2337971" cy="1071570"/>
        </p:xfrm>
        <a:graphic>
          <a:graphicData uri="http://schemas.openxmlformats.org/presentationml/2006/ole">
            <p:oleObj spid="_x0000_s1028" name="Equazione" r:id="rId7" imgW="1523880" imgH="698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O - C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  9  October 2012</a:t>
            </a:r>
            <a:endParaRPr lang="en-US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28662" y="3857628"/>
            <a:ext cx="73581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2000" dirty="0" smtClean="0"/>
              <a:t> Data-sets from literature and amateur astronomer (</a:t>
            </a:r>
            <a:r>
              <a:rPr lang="en-US" sz="2000" i="1" dirty="0" smtClean="0"/>
              <a:t>ETD catalog</a:t>
            </a:r>
            <a:r>
              <a:rPr lang="en-US" sz="2000" dirty="0" smtClean="0"/>
              <a:t>)</a:t>
            </a:r>
          </a:p>
          <a:p>
            <a:endParaRPr lang="en-US" sz="1000" dirty="0" smtClean="0"/>
          </a:p>
          <a:p>
            <a:pPr lvl="1">
              <a:buSzPct val="60000"/>
              <a:buBlip>
                <a:blip r:embed="rId4"/>
              </a:buBlip>
            </a:pPr>
            <a:r>
              <a:rPr lang="en-US" dirty="0" smtClean="0"/>
              <a:t> Fit with JKTEBOB to find </a:t>
            </a:r>
            <a:r>
              <a:rPr lang="en-US" i="1" dirty="0" smtClean="0"/>
              <a:t>T</a:t>
            </a:r>
            <a:r>
              <a:rPr lang="en-US" baseline="-25000" dirty="0" smtClean="0"/>
              <a:t>0</a:t>
            </a:r>
            <a:endParaRPr lang="en-US" sz="1000" dirty="0" smtClean="0"/>
          </a:p>
          <a:p>
            <a:pPr lvl="1">
              <a:buSzPct val="60000"/>
              <a:buBlip>
                <a:blip r:embed="rId4"/>
              </a:buBlip>
            </a:pPr>
            <a:r>
              <a:rPr lang="en-US" dirty="0" smtClean="0"/>
              <a:t> Linear fit of the</a:t>
            </a:r>
            <a:r>
              <a:rPr lang="en-US" i="1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i="1" dirty="0" smtClean="0"/>
              <a:t>FITEXY</a:t>
            </a:r>
            <a:r>
              <a:rPr lang="en-US" dirty="0" smtClean="0"/>
              <a:t>)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sz="2000" dirty="0" smtClean="0"/>
              <a:t> Looking for periodic variation in O-C </a:t>
            </a:r>
          </a:p>
          <a:p>
            <a:endParaRPr lang="en-US" sz="2400" dirty="0" smtClean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2089150" y="5100651"/>
          <a:ext cx="4673600" cy="328613"/>
        </p:xfrm>
        <a:graphic>
          <a:graphicData uri="http://schemas.openxmlformats.org/presentationml/2006/ole">
            <p:oleObj spid="_x0000_s20482" name="Equazione" r:id="rId5" imgW="3251160" imgH="228600" progId="Equation.3">
              <p:embed/>
            </p:oleObj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1" y="1500174"/>
            <a:ext cx="8450291" cy="1968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r>
              <a:rPr lang="en-US" dirty="0" smtClean="0"/>
              <a:t>Results   </a:t>
            </a:r>
            <a:endParaRPr lang="en-US" dirty="0"/>
          </a:p>
        </p:txBody>
      </p:sp>
      <p:pic>
        <p:nvPicPr>
          <p:cNvPr id="8" name="Segnaposto contenuto 7" descr="r_vs_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000108"/>
            <a:ext cx="3857652" cy="3754137"/>
          </a:xfrm>
        </p:spPr>
      </p:pic>
      <p:sp>
        <p:nvSpPr>
          <p:cNvPr id="4" name="Rettangolo 3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  9  October 2012</a:t>
            </a:r>
            <a:endParaRPr lang="en-US" sz="1600" dirty="0"/>
          </a:p>
        </p:txBody>
      </p:sp>
      <p:pic>
        <p:nvPicPr>
          <p:cNvPr id="9" name="Immagine 8" descr="final_paramete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60" y="4429133"/>
            <a:ext cx="5204150" cy="1857388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2657468" y="5072074"/>
            <a:ext cx="1343028" cy="428628"/>
          </a:xfrm>
          <a:prstGeom prst="ellipse">
            <a:avLst/>
          </a:prstGeom>
          <a:noFill/>
          <a:ln>
            <a:solidFill>
              <a:srgbClr val="01F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4429124" y="5072074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642910" y="142873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428596" y="1285860"/>
            <a:ext cx="485778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 Physical properties</a:t>
            </a:r>
          </a:p>
          <a:p>
            <a:endParaRPr lang="en-US" sz="800" dirty="0" smtClean="0"/>
          </a:p>
          <a:p>
            <a:pPr lvl="1">
              <a:buSzPct val="70000"/>
              <a:buBlip>
                <a:blip r:embed="rId5"/>
              </a:buBlip>
            </a:pPr>
            <a:r>
              <a:rPr lang="en-US" sz="1600" dirty="0" smtClean="0"/>
              <a:t> Photometric  parameters just found</a:t>
            </a:r>
          </a:p>
          <a:p>
            <a:pPr lvl="1">
              <a:buSzPct val="70000"/>
              <a:buBlip>
                <a:blip r:embed="rId5"/>
              </a:buBlip>
            </a:pPr>
            <a:r>
              <a:rPr lang="en-US" sz="1600" dirty="0" smtClean="0"/>
              <a:t> stellar properties from  -&gt; published spectroscopic data</a:t>
            </a:r>
          </a:p>
          <a:p>
            <a:pPr lvl="1">
              <a:buFont typeface="Arial" pitchFamily="34" charset="0"/>
              <a:buChar char="•"/>
            </a:pPr>
            <a:endParaRPr lang="en-US" sz="700" dirty="0" smtClean="0"/>
          </a:p>
          <a:p>
            <a:pPr marL="0" lvl="1"/>
            <a:r>
              <a:rPr lang="en-US" sz="1600" dirty="0" smtClean="0"/>
              <a:t>      </a:t>
            </a:r>
            <a:r>
              <a:rPr lang="en-US" sz="1600" i="1" dirty="0" smtClean="0"/>
              <a:t>Latham et al. 2009 </a:t>
            </a:r>
            <a:r>
              <a:rPr lang="en-US" sz="1600" dirty="0" smtClean="0"/>
              <a:t>and </a:t>
            </a:r>
            <a:r>
              <a:rPr lang="en-US" sz="1600" i="1" dirty="0" smtClean="0"/>
              <a:t>Knutson et al. 2010</a:t>
            </a:r>
          </a:p>
          <a:p>
            <a:pPr marL="0" lvl="1"/>
            <a:endParaRPr lang="en-US" sz="600" i="1" dirty="0" smtClean="0"/>
          </a:p>
          <a:p>
            <a:pPr lvl="1">
              <a:buSzPct val="70000"/>
              <a:buBlip>
                <a:blip r:embed="rId5"/>
              </a:buBlip>
            </a:pPr>
            <a:r>
              <a:rPr lang="en-US" sz="1600" dirty="0" smtClean="0"/>
              <a:t>  Interpolation of the parameters using different stellar models</a:t>
            </a:r>
          </a:p>
          <a:p>
            <a:pPr lvl="1">
              <a:buSzPct val="70000"/>
            </a:pPr>
            <a:endParaRPr lang="en-US" sz="8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dirty="0" smtClean="0"/>
              <a:t> Lower values for the radii</a:t>
            </a:r>
            <a:endParaRPr lang="en-US" sz="1600" dirty="0" smtClean="0"/>
          </a:p>
          <a:p>
            <a:pPr lvl="1">
              <a:buSzPct val="70000"/>
              <a:buBlip>
                <a:blip r:embed="rId5"/>
              </a:buBlip>
            </a:pPr>
            <a:r>
              <a:rPr lang="en-US" sz="1600" dirty="0" smtClean="0"/>
              <a:t>  Values in a populated region of the R </a:t>
            </a:r>
            <a:r>
              <a:rPr lang="en-US" sz="1600" dirty="0" err="1" smtClean="0"/>
              <a:t>vs</a:t>
            </a:r>
            <a:r>
              <a:rPr lang="en-US" sz="1600" dirty="0" smtClean="0"/>
              <a:t> M diagram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Interesting feature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4500570"/>
            <a:ext cx="5357850" cy="1625593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80000"/>
            </a:pPr>
            <a:r>
              <a:rPr lang="en-US" sz="2400" dirty="0" smtClean="0"/>
              <a:t>Possible causes</a:t>
            </a:r>
          </a:p>
          <a:p>
            <a:pPr lvl="1">
              <a:buSzPct val="60000"/>
              <a:buBlip>
                <a:blip r:embed="rId2"/>
              </a:buBlip>
            </a:pPr>
            <a:r>
              <a:rPr lang="en-US" sz="2000" dirty="0" smtClean="0"/>
              <a:t>Instrumental systematic</a:t>
            </a:r>
          </a:p>
          <a:p>
            <a:pPr lvl="1">
              <a:buSzPct val="60000"/>
              <a:buBlip>
                <a:blip r:embed="rId2"/>
              </a:buBlip>
            </a:pPr>
            <a:r>
              <a:rPr lang="en-US" sz="2000" dirty="0" err="1" smtClean="0"/>
              <a:t>Exomoon</a:t>
            </a:r>
            <a:r>
              <a:rPr lang="en-US" sz="2000" dirty="0" smtClean="0"/>
              <a:t>     </a:t>
            </a:r>
          </a:p>
          <a:p>
            <a:pPr lvl="1">
              <a:buSzPct val="60000"/>
              <a:buBlip>
                <a:blip r:embed="rId2"/>
              </a:buBlip>
            </a:pPr>
            <a:r>
              <a:rPr lang="en-US" sz="2000" dirty="0" smtClean="0"/>
              <a:t>Faint flare star companion  (</a:t>
            </a:r>
            <a:r>
              <a:rPr lang="en-US" sz="2000" i="1" dirty="0" err="1" smtClean="0"/>
              <a:t>Bergfors</a:t>
            </a:r>
            <a:r>
              <a:rPr lang="en-US" sz="2000" i="1" dirty="0" smtClean="0"/>
              <a:t> et al. 2012</a:t>
            </a:r>
            <a:r>
              <a:rPr lang="en-US" sz="2000" dirty="0" smtClean="0"/>
              <a:t>) </a:t>
            </a:r>
          </a:p>
          <a:p>
            <a:pPr lvl="1">
              <a:buSzPct val="60000"/>
              <a:buBlip>
                <a:blip r:embed="rId2"/>
              </a:buBlip>
            </a:pPr>
            <a:r>
              <a:rPr lang="en-US" sz="2000" dirty="0" smtClean="0"/>
              <a:t>Belt of star-spots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ttangolo 3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  9  October 2012</a:t>
            </a:r>
            <a:endParaRPr lang="en-US" sz="1600" dirty="0"/>
          </a:p>
        </p:txBody>
      </p:sp>
      <p:pic>
        <p:nvPicPr>
          <p:cNvPr id="8" name="Immagine 7" descr="anom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14423"/>
            <a:ext cx="3810027" cy="2857520"/>
          </a:xfrm>
          <a:prstGeom prst="rect">
            <a:avLst/>
          </a:prstGeom>
        </p:spPr>
      </p:pic>
      <p:pic>
        <p:nvPicPr>
          <p:cNvPr id="9" name="Immagine 8" descr="anom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1214422"/>
            <a:ext cx="3814201" cy="2836201"/>
          </a:xfrm>
          <a:prstGeom prst="rect">
            <a:avLst/>
          </a:prstGeom>
          <a:ln w="0" cap="sq" cmpd="sng">
            <a:solidFill>
              <a:schemeClr val="bg1"/>
            </a:solidFill>
          </a:ln>
        </p:spPr>
      </p:pic>
      <p:cxnSp>
        <p:nvCxnSpPr>
          <p:cNvPr id="11" name="Connettore 2 10"/>
          <p:cNvCxnSpPr/>
          <p:nvPr/>
        </p:nvCxnSpPr>
        <p:spPr>
          <a:xfrm rot="5400000" flipH="1" flipV="1">
            <a:off x="6572264" y="3500438"/>
            <a:ext cx="285752" cy="285752"/>
          </a:xfrm>
          <a:prstGeom prst="straightConnector1">
            <a:avLst/>
          </a:prstGeom>
          <a:ln w="25400" cap="rnd">
            <a:solidFill>
              <a:srgbClr val="FC04DE"/>
            </a:solidFill>
            <a:round/>
            <a:headEnd type="none" w="lg" len="med"/>
            <a:tailEnd type="stealth" w="lg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5400000" flipH="1" flipV="1">
            <a:off x="2357422" y="3500438"/>
            <a:ext cx="285752" cy="285752"/>
          </a:xfrm>
          <a:prstGeom prst="straightConnector1">
            <a:avLst/>
          </a:prstGeom>
          <a:ln w="25400" cap="rnd">
            <a:solidFill>
              <a:srgbClr val="FC04DE"/>
            </a:solidFill>
            <a:round/>
            <a:headEnd type="none" w="lg" len="med"/>
            <a:tailEnd type="stealth" w="lg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000100" y="130449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12 - 11 - 2009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214942" y="1304496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5 - 10 - 2011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429256" y="464344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  different telescope and days 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429256" y="500063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  unlikely   -  not enough data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429256" y="53578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-&gt;   too faint  - need of super flare</a:t>
            </a:r>
            <a:endParaRPr lang="en-US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357950" y="4000504"/>
            <a:ext cx="1500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mbria Math" pitchFamily="18" charset="0"/>
                <a:ea typeface="Cambria Math" pitchFamily="18" charset="0"/>
              </a:rPr>
              <a:t>BJD(TDB)- 2400000</a:t>
            </a:r>
            <a:endParaRPr lang="en-US" sz="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000232" y="3999374"/>
            <a:ext cx="1500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mbria Math" pitchFamily="18" charset="0"/>
                <a:ea typeface="Cambria Math" pitchFamily="18" charset="0"/>
              </a:rPr>
              <a:t>BJD(TDB)- 2400000</a:t>
            </a:r>
            <a:endParaRPr lang="en-US" sz="8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New observations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9124" y="1643050"/>
            <a:ext cx="4500594" cy="214314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4 light curves of the same transit</a:t>
            </a:r>
          </a:p>
          <a:p>
            <a:pPr lvl="1"/>
            <a:r>
              <a:rPr lang="en-US" sz="1800" dirty="0" smtClean="0"/>
              <a:t>BUSCA : 4 different filters</a:t>
            </a:r>
          </a:p>
          <a:p>
            <a:r>
              <a:rPr lang="en-US" sz="2200" dirty="0" smtClean="0"/>
              <a:t>No strange feature </a:t>
            </a:r>
          </a:p>
          <a:p>
            <a:r>
              <a:rPr lang="en-US" sz="2200" dirty="0" smtClean="0"/>
              <a:t>Looking for radius-wavelength dependence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6455115"/>
            <a:ext cx="9144000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MPIA-Logo2005-72dpi300pxl-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785818" cy="78581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Signs  of planetary formation &amp; evolution                                                                                           9  October 2012</a:t>
            </a:r>
            <a:endParaRPr lang="en-US" sz="1600" dirty="0"/>
          </a:p>
        </p:txBody>
      </p:sp>
      <p:pic>
        <p:nvPicPr>
          <p:cNvPr id="9" name="Immagine 8" descr="bus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82" y="1357298"/>
            <a:ext cx="4057027" cy="4643470"/>
          </a:xfrm>
          <a:prstGeom prst="rect">
            <a:avLst/>
          </a:prstGeom>
        </p:spPr>
      </p:pic>
      <p:pic>
        <p:nvPicPr>
          <p:cNvPr id="10" name="Immagine 9" descr="busca_r-w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643314"/>
            <a:ext cx="4416055" cy="2774839"/>
          </a:xfrm>
          <a:prstGeom prst="rect">
            <a:avLst/>
          </a:prstGeom>
        </p:spPr>
      </p:pic>
      <p:pic>
        <p:nvPicPr>
          <p:cNvPr id="11" name="Immagine 10" descr="r-w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727982"/>
            <a:ext cx="1428760" cy="105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</TotalTime>
  <Words>587</Words>
  <Application>Microsoft Office PowerPoint</Application>
  <PresentationFormat>Presentazione su schermo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Equazione</vt:lpstr>
      <vt:lpstr>A lower radius for the transiting extrasolar planet  HAT-P-8</vt:lpstr>
      <vt:lpstr>Outlines</vt:lpstr>
      <vt:lpstr>HAT – P – 8 </vt:lpstr>
      <vt:lpstr>Observations &amp; data Reduction</vt:lpstr>
      <vt:lpstr>Diapositiva 5</vt:lpstr>
      <vt:lpstr>O - C</vt:lpstr>
      <vt:lpstr>Results   </vt:lpstr>
      <vt:lpstr>Interesting feature</vt:lpstr>
      <vt:lpstr>New observations</vt:lpstr>
      <vt:lpstr>Summary</vt:lpstr>
      <vt:lpstr>Diapositiva 11</vt:lpstr>
      <vt:lpstr>HAT – P – 8 </vt:lpstr>
      <vt:lpstr>Wavelength – Radius variation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lower radius for the transiting extrasolar planet  HAT-P-8</dc:title>
  <dc:creator>Valued Acer Customer</dc:creator>
  <cp:lastModifiedBy>Valued Acer Customer</cp:lastModifiedBy>
  <cp:revision>397</cp:revision>
  <dcterms:created xsi:type="dcterms:W3CDTF">2012-09-27T14:22:42Z</dcterms:created>
  <dcterms:modified xsi:type="dcterms:W3CDTF">2012-10-08T16:48:42Z</dcterms:modified>
</cp:coreProperties>
</file>