
<file path=[Content_Types].xml><?xml version="1.0" encoding="utf-8"?>
<Types xmlns="http://schemas.openxmlformats.org/package/2006/content-types"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59" r:id="rId5"/>
    <p:sldId id="262" r:id="rId6"/>
    <p:sldId id="260" r:id="rId7"/>
    <p:sldId id="263" r:id="rId8"/>
    <p:sldId id="265" r:id="rId9"/>
    <p:sldId id="266" r:id="rId10"/>
    <p:sldId id="264" r:id="rId11"/>
    <p:sldId id="270" r:id="rId12"/>
    <p:sldId id="269" r:id="rId13"/>
    <p:sldId id="271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Relationship Id="rId2" Type="http://schemas.openxmlformats.org/officeDocument/2006/relationships/image" Target="../media/image2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0F158-AF4E-DD43-8C9D-668A15CE4048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43BB5-066F-B649-BE30-7B581CED6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2D9A-FE3A-384C-B419-51107947F5B3}" type="datetimeFigureOut">
              <a:rPr lang="en-US" smtClean="0"/>
              <a:pPr/>
              <a:t>10/5/12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0519B-9E3C-434A-8D7D-ED34CB23C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0519B-9E3C-434A-8D7D-ED34CB23C0CA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0519B-9E3C-434A-8D7D-ED34CB23C0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C2DB-0E3C-7744-A336-9009A942E2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6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738282"/>
            <a:ext cx="7770813" cy="1048871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7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10" name="Picture 9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4793317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8" name="Picture 7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1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3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3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8" name="Picture 7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93480" y="3214689"/>
            <a:ext cx="1733551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9" name="Picture 8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1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11" name="Picture 10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1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7"/>
            <a:ext cx="3657600" cy="639763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7"/>
            <a:ext cx="3657600" cy="639763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13" name="Picture 12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1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7" name="Picture 6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1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1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201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801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9" name="Picture 8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31" y="2119313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pic>
        <p:nvPicPr>
          <p:cNvPr id="10" name="Picture 9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76" y="2119313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6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0A80-E872-44E8-BC8C-884F2AA07922}" type="slidenum">
              <a:rPr smtClean="0"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2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2" y="6289116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6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/>
              <a:t>"Signs of planetary formation and evolution" Grenoble-France        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81.png"/><Relationship Id="rId1" Type="http://schemas.openxmlformats.org/officeDocument/2006/relationships/video" Target="file://localhost/Users/Pinilla/Documents/Trabajo/talks/Japan/Kyoto_Talk/density_2D.mov" TargetMode="External"/><Relationship Id="rId2" Type="http://schemas.openxmlformats.org/officeDocument/2006/relationships/video" Target="file://localhost/Users/Pinilla/Documents/Trabajo/talks/Pinilla_Canada_Conference/15Mjup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37.pdf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90600" y="371475"/>
            <a:ext cx="7797800" cy="1428751"/>
          </a:xfrm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</a:rPr>
              <a:t>Dust Growth in Transitional Disks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2" y="2133602"/>
            <a:ext cx="35814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 smtClean="0">
                <a:solidFill>
                  <a:schemeClr val="bg2"/>
                </a:solidFill>
              </a:rPr>
              <a:t>Paola Pinilla</a:t>
            </a:r>
          </a:p>
          <a:p>
            <a:pPr algn="r"/>
            <a:r>
              <a:rPr lang="en-US" sz="2400" dirty="0" smtClean="0">
                <a:solidFill>
                  <a:schemeClr val="bg2"/>
                </a:solidFill>
              </a:rPr>
              <a:t>PhD student </a:t>
            </a:r>
          </a:p>
          <a:p>
            <a:pPr algn="r"/>
            <a:r>
              <a:rPr lang="en-US" sz="2400" dirty="0" smtClean="0">
                <a:solidFill>
                  <a:schemeClr val="bg2"/>
                </a:solidFill>
              </a:rPr>
              <a:t>Heidelberg University</a:t>
            </a:r>
          </a:p>
          <a:p>
            <a:pPr algn="r"/>
            <a:r>
              <a:rPr lang="en-US" sz="2400" dirty="0" smtClean="0">
                <a:solidFill>
                  <a:schemeClr val="bg2"/>
                </a:solidFill>
              </a:rPr>
              <a:t>ZAH/ITA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6629400" cy="815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1st ITA-MPIA/Heidelberg-IPAG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Colloquium</a:t>
            </a:r>
          </a:p>
          <a:p>
            <a:pPr algn="ctr"/>
            <a:r>
              <a:rPr lang="en-US" sz="2300" b="1" dirty="0" smtClean="0">
                <a:solidFill>
                  <a:schemeClr val="bg1">
                    <a:lumMod val="85000"/>
                  </a:schemeClr>
                </a:solidFill>
              </a:rPr>
              <a:t>"</a:t>
            </a:r>
            <a:r>
              <a:rPr lang="en-US" sz="2300" b="1" dirty="0">
                <a:solidFill>
                  <a:schemeClr val="bg1">
                    <a:lumMod val="85000"/>
                  </a:schemeClr>
                </a:solidFill>
              </a:rPr>
              <a:t>Signs of planetary formation and evolution"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6019801"/>
            <a:ext cx="177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D9D9"/>
                </a:solidFill>
              </a:rPr>
              <a:t>Oct 8/ 2012</a:t>
            </a:r>
            <a:endParaRPr lang="en-US" sz="24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Turbulence Effect</a:t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Jup</a:t>
            </a:r>
            <a:endParaRPr lang="en-US" baseline="-25000" dirty="0"/>
          </a:p>
        </p:txBody>
      </p:sp>
      <p:pic>
        <p:nvPicPr>
          <p:cNvPr id="9" name="Content Placeholder 8" descr="Figure4a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1905000"/>
            <a:ext cx="7162798" cy="21336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9</a:t>
            </a:fld>
            <a:endParaRPr/>
          </a:p>
        </p:txBody>
      </p:sp>
      <p:pic>
        <p:nvPicPr>
          <p:cNvPr id="10" name="Picture 9" descr="Figure4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66799" y="4038600"/>
            <a:ext cx="7162799" cy="19599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210" y="5965951"/>
            <a:ext cx="1755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Pinilla et al. (2012b)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yuthaya"/>
                <a:cs typeface="Ayuthaya"/>
              </a:rPr>
              <a:t>The case of LkCa15</a:t>
            </a:r>
            <a:endParaRPr lang="en-US" b="1" dirty="0"/>
          </a:p>
        </p:txBody>
      </p:sp>
      <p:pic>
        <p:nvPicPr>
          <p:cNvPr id="6" name="Content Placeholder 5" descr="LkC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3" y="1524000"/>
            <a:ext cx="7542212" cy="3709813"/>
          </a:xfrm>
        </p:spPr>
      </p:pic>
      <p:sp>
        <p:nvSpPr>
          <p:cNvPr id="7" name="TextBox 6"/>
          <p:cNvSpPr txBox="1"/>
          <p:nvPr/>
        </p:nvSpPr>
        <p:spPr>
          <a:xfrm>
            <a:off x="6629400" y="5311914"/>
            <a:ext cx="214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Kraus &amp; Ireland (2011)</a:t>
            </a:r>
            <a:endParaRPr lang="en-US" sz="1600" i="1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8600" y="5650468"/>
            <a:ext cx="89154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Planet  at 15.7± 2.1 AU with </a:t>
            </a:r>
            <a:r>
              <a:rPr lang="en-US" sz="2800" dirty="0" smtClean="0"/>
              <a:t>mass of 6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Jup</a:t>
            </a:r>
            <a:r>
              <a:rPr lang="en-US" sz="2800" dirty="0" smtClean="0"/>
              <a:t> to 15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Jup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10</a:t>
            </a:fld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381000"/>
            <a:ext cx="7918450" cy="788894"/>
          </a:xfrm>
        </p:spPr>
        <p:txBody>
          <a:bodyPr/>
          <a:lstStyle/>
          <a:p>
            <a:r>
              <a:rPr lang="en-US" sz="3700" b="1" dirty="0" smtClean="0">
                <a:solidFill>
                  <a:schemeClr val="accent1">
                    <a:lumMod val="75000"/>
                  </a:schemeClr>
                </a:solidFill>
                <a:latin typeface="Ayuthaya"/>
                <a:cs typeface="Ayuthaya"/>
              </a:rPr>
              <a:t>Ring shaped sub-mm emission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7468" y="1578426"/>
            <a:ext cx="3891507" cy="865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2800" dirty="0" smtClean="0"/>
              <a:t>Gaps formed by massive planets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4075" y="1578426"/>
            <a:ext cx="4172502" cy="865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dirty="0" smtClean="0"/>
              <a:t>Dust Evolution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7468" y="5756980"/>
            <a:ext cx="38710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FARGO simulation with a </a:t>
            </a:r>
          </a:p>
          <a:p>
            <a:pPr algn="ctr"/>
            <a:r>
              <a:rPr lang="en-US" dirty="0" smtClean="0"/>
              <a:t>     15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Jup</a:t>
            </a:r>
            <a:r>
              <a:rPr lang="en-US" dirty="0" smtClean="0"/>
              <a:t> planet embedded in a disk</a:t>
            </a:r>
          </a:p>
        </p:txBody>
      </p:sp>
      <p:pic>
        <p:nvPicPr>
          <p:cNvPr id="16" name="density_2D.mov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0238" y="2667000"/>
            <a:ext cx="3868737" cy="2901553"/>
          </a:xfr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1" name="15Mjup.mov">
            <a:hlinkClick r:id="" action="ppaction://media"/>
          </p:cNvPr>
          <p:cNvPicPr/>
          <p:nvPr>
            <p:ph sz="quarter" idx="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00599" y="2498092"/>
            <a:ext cx="4035978" cy="3070461"/>
          </a:xfrm>
        </p:spPr>
      </p:pic>
      <p:grpSp>
        <p:nvGrpSpPr>
          <p:cNvPr id="3" name="Group 16"/>
          <p:cNvGrpSpPr/>
          <p:nvPr/>
        </p:nvGrpSpPr>
        <p:grpSpPr>
          <a:xfrm>
            <a:off x="4800599" y="2621989"/>
            <a:ext cx="4035978" cy="4012154"/>
            <a:chOff x="4636015" y="2444299"/>
            <a:chExt cx="4035978" cy="4012154"/>
          </a:xfrm>
        </p:grpSpPr>
        <p:pic>
          <p:nvPicPr>
            <p:cNvPr id="12" name="Picture 11" descr="Figure8b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636015" y="2444299"/>
              <a:ext cx="3857751" cy="2946564"/>
            </a:xfrm>
            <a:prstGeom prst="rect">
              <a:avLst/>
            </a:prstGeom>
            <a:effectLst>
              <a:glow rad="63500">
                <a:schemeClr val="accent4">
                  <a:alpha val="75000"/>
                </a:schemeClr>
              </a:glo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4639993" y="5579290"/>
              <a:ext cx="40320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/>
                <a:t>1.3mm continuum model map convolved with a beam 0.21’’x0.19’’ </a:t>
              </a:r>
              <a:r>
                <a:rPr lang="en-US" sz="1700" i="1" dirty="0" smtClean="0"/>
                <a:t>(</a:t>
              </a:r>
              <a:r>
                <a:rPr lang="en-US" sz="1700" i="1" dirty="0" err="1" smtClean="0"/>
                <a:t>Isella</a:t>
              </a:r>
              <a:r>
                <a:rPr lang="en-US" sz="1700" i="1" dirty="0" smtClean="0"/>
                <a:t> et al 2012)</a:t>
              </a:r>
              <a:r>
                <a:rPr lang="en-US" sz="1700" dirty="0" smtClean="0"/>
                <a:t>. Units in </a:t>
              </a:r>
              <a:r>
                <a:rPr lang="en-US" sz="1700" dirty="0" err="1" smtClean="0"/>
                <a:t>Jy</a:t>
              </a:r>
              <a:r>
                <a:rPr lang="en-US" sz="1700" dirty="0" smtClean="0"/>
                <a:t>/beam</a:t>
              </a:r>
              <a:endParaRPr lang="en-US" sz="1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yuthaya"/>
                <a:cs typeface="Ayuthaya"/>
              </a:rPr>
              <a:t>Conclusions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92500"/>
          </a:bodyPr>
          <a:lstStyle/>
          <a:p>
            <a:pPr algn="just">
              <a:buSzPct val="80000"/>
            </a:pPr>
            <a:r>
              <a:rPr lang="en-US" sz="2800" dirty="0" smtClean="0">
                <a:solidFill>
                  <a:schemeClr val="tx1"/>
                </a:solidFill>
              </a:rPr>
              <a:t>The combination of 2D-hydrodynamical simulations and dust evolution modeling creates a large spatial separation between the gas inner edge of the outer disk and the peak millimeter emission.</a:t>
            </a:r>
          </a:p>
          <a:p>
            <a:pPr algn="just">
              <a:buClr>
                <a:srgbClr val="FF0000"/>
              </a:buClr>
              <a:buSzPct val="80000"/>
            </a:pPr>
            <a:r>
              <a:rPr lang="en-US" sz="2800" dirty="0" smtClean="0">
                <a:solidFill>
                  <a:schemeClr val="tx1"/>
                </a:solidFill>
              </a:rPr>
              <a:t>Single massive </a:t>
            </a:r>
            <a:r>
              <a:rPr lang="en-US" sz="2800" dirty="0" smtClean="0">
                <a:solidFill>
                  <a:schemeClr val="tx1"/>
                </a:solidFill>
              </a:rPr>
              <a:t>planet </a:t>
            </a:r>
            <a:r>
              <a:rPr lang="en-US" sz="2800" dirty="0" smtClean="0">
                <a:solidFill>
                  <a:schemeClr val="tx1"/>
                </a:solidFill>
              </a:rPr>
              <a:t>can explain the observed wide holes of transitional disks.  </a:t>
            </a:r>
          </a:p>
          <a:p>
            <a:pPr algn="just">
              <a:buClr>
                <a:schemeClr val="accent4"/>
              </a:buClr>
              <a:buSzPct val="80000"/>
            </a:pPr>
            <a:r>
              <a:rPr lang="en-US" sz="2800" dirty="0" smtClean="0">
                <a:solidFill>
                  <a:schemeClr val="tx1"/>
                </a:solidFill>
              </a:rPr>
              <a:t>Measuring the spectral index of transitional disks with ALMA will help to test the idea that the ring structures are indeed particle traps.  </a:t>
            </a:r>
          </a:p>
          <a:p>
            <a:pPr>
              <a:buClr>
                <a:schemeClr val="tx2"/>
              </a:buClr>
              <a:buSzPct val="80000"/>
              <a:buFont typeface="Wingdings" charset="2"/>
              <a:buChar char=""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13</a:t>
            </a:fld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85800" y="3810000"/>
            <a:ext cx="7770813" cy="1471613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Thank you for your attention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Images at 1.3mm</a:t>
            </a:r>
            <a:endParaRPr lang="en-US" dirty="0"/>
          </a:p>
        </p:txBody>
      </p:sp>
      <p:pic>
        <p:nvPicPr>
          <p:cNvPr id="9" name="Content Placeholder 8" descr="1Myr_1Mjup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2075" y="1789200"/>
            <a:ext cx="3083225" cy="2209800"/>
          </a:xfrm>
        </p:spPr>
      </p:pic>
      <p:pic>
        <p:nvPicPr>
          <p:cNvPr id="10" name="Content Placeholder 9" descr="1Myr_9Mjup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22075" y="3978000"/>
            <a:ext cx="3083225" cy="23325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14</a:t>
            </a:fld>
            <a:endParaRPr/>
          </a:p>
        </p:txBody>
      </p:sp>
      <p:pic>
        <p:nvPicPr>
          <p:cNvPr id="11" name="Picture 10" descr="Figure6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16580" y="1789200"/>
            <a:ext cx="2840035" cy="2235583"/>
          </a:xfrm>
          <a:prstGeom prst="rect">
            <a:avLst/>
          </a:prstGeom>
        </p:spPr>
      </p:pic>
      <p:pic>
        <p:nvPicPr>
          <p:cNvPr id="12" name="Picture 11" descr="Figure6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16579" y="3999000"/>
            <a:ext cx="2840035" cy="2200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7692230" y="3733800"/>
            <a:ext cx="18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in </a:t>
            </a:r>
            <a:r>
              <a:rPr lang="en-US" dirty="0" err="1" smtClean="0"/>
              <a:t>Jy</a:t>
            </a:r>
            <a:r>
              <a:rPr lang="en-US" dirty="0" smtClean="0"/>
              <a:t>/beam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572000" y="2662230"/>
            <a:ext cx="609600" cy="3071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72000" y="5021109"/>
            <a:ext cx="609600" cy="3071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Filtration</a:t>
            </a:r>
            <a:endParaRPr lang="en-US" dirty="0"/>
          </a:p>
        </p:txBody>
      </p:sp>
      <p:pic>
        <p:nvPicPr>
          <p:cNvPr id="8" name="Content Placeholder 7" descr="ratio_1Mjup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2209801"/>
            <a:ext cx="4419600" cy="33857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849" y="2438400"/>
            <a:ext cx="3657600" cy="31571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 1 and </a:t>
            </a:r>
            <a:r>
              <a:rPr lang="en-US" dirty="0" err="1" smtClean="0">
                <a:solidFill>
                  <a:schemeClr val="tx1"/>
                </a:solidFill>
              </a:rPr>
              <a:t>M</a:t>
            </a:r>
            <a:r>
              <a:rPr lang="en-US" baseline="-25000" dirty="0" err="1" smtClean="0">
                <a:solidFill>
                  <a:schemeClr val="tx1"/>
                </a:solidFill>
              </a:rPr>
              <a:t>Jup</a:t>
            </a:r>
            <a:r>
              <a:rPr lang="en-US" baseline="-25000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there is still some dust going through the gap and replenishing the inner disk.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15M</a:t>
            </a:r>
            <a:r>
              <a:rPr lang="en-US" baseline="-25000" dirty="0" smtClean="0">
                <a:solidFill>
                  <a:schemeClr val="tx1"/>
                </a:solidFill>
              </a:rPr>
              <a:t>Jup</a:t>
            </a:r>
            <a:r>
              <a:rPr lang="en-US" dirty="0" smtClean="0">
                <a:solidFill>
                  <a:schemeClr val="tx1"/>
                </a:solidFill>
              </a:rPr>
              <a:t>, all the dust is filtered: Empty cavity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Disks (TD)</a:t>
            </a:r>
            <a:endParaRPr lang="en-US" dirty="0"/>
          </a:p>
        </p:txBody>
      </p:sp>
      <p:pic>
        <p:nvPicPr>
          <p:cNvPr id="15" name="Content Placeholder 14" descr="SED_TD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57550" y="2398840"/>
            <a:ext cx="3162300" cy="3146489"/>
          </a:xfrm>
        </p:spPr>
      </p:pic>
      <p:pic>
        <p:nvPicPr>
          <p:cNvPr id="16" name="Content Placeholder 15" descr="mm_TransitionalDisk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5802" y="1981200"/>
            <a:ext cx="2354911" cy="3887294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1</a:t>
            </a:fld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788903" y="5545329"/>
            <a:ext cx="18297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err="1" smtClean="0"/>
              <a:t>Espaillat</a:t>
            </a:r>
            <a:r>
              <a:rPr lang="en-US" sz="1500" i="1" dirty="0" smtClean="0"/>
              <a:t> et al. </a:t>
            </a:r>
            <a:r>
              <a:rPr lang="en-US" sz="1500" i="1" dirty="0"/>
              <a:t>(</a:t>
            </a:r>
            <a:r>
              <a:rPr lang="en-US" sz="1500" i="1" dirty="0" smtClean="0"/>
              <a:t>2007)</a:t>
            </a:r>
            <a:endParaRPr lang="en-US" sz="15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79227" y="5868494"/>
            <a:ext cx="2078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Williams &amp; </a:t>
            </a:r>
            <a:r>
              <a:rPr lang="en-US" sz="1500" i="1" dirty="0" err="1" smtClean="0"/>
              <a:t>Cieza</a:t>
            </a:r>
            <a:r>
              <a:rPr lang="en-US" sz="1500" i="1" dirty="0" smtClean="0"/>
              <a:t> (2011)</a:t>
            </a:r>
            <a:endParaRPr lang="en-US" sz="1500" i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6618604" y="1981200"/>
            <a:ext cx="21578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Lack of near-IR excess: inner disk clearing.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Different SED morphologies.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Sub-millimeter </a:t>
            </a:r>
            <a:r>
              <a:rPr lang="en-US" dirty="0" err="1" smtClean="0"/>
              <a:t>interferometry</a:t>
            </a:r>
            <a:r>
              <a:rPr lang="en-US" dirty="0" smtClean="0"/>
              <a:t> confirms the inner holes (~4-50AU)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20% of the disk population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Origins of 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045732"/>
            <a:ext cx="7770813" cy="3657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Viscous Evolution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Photoevaporation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Particle Growth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Interaction with planets/companions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08/10/2012</a:t>
            </a:r>
            <a:endParaRPr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2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"Signs of planetary formation and evolution" Grenoble-France         </a:t>
            </a:r>
            <a:endParaRPr dirty="0"/>
          </a:p>
        </p:txBody>
      </p:sp>
      <p:grpSp>
        <p:nvGrpSpPr>
          <p:cNvPr id="19" name="Group 18"/>
          <p:cNvGrpSpPr/>
          <p:nvPr/>
        </p:nvGrpSpPr>
        <p:grpSpPr>
          <a:xfrm>
            <a:off x="1260000" y="2340000"/>
            <a:ext cx="2438400" cy="641788"/>
            <a:chOff x="1260000" y="2484000"/>
            <a:chExt cx="2438400" cy="6417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260000" y="2484000"/>
              <a:ext cx="24384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60000" y="3124200"/>
              <a:ext cx="24384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505200" y="3358800"/>
            <a:ext cx="372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NOT ALONE </a:t>
            </a:r>
            <a:r>
              <a:rPr lang="en-US" b="1" i="1" dirty="0" smtClean="0">
                <a:solidFill>
                  <a:schemeClr val="accent2"/>
                </a:solidFill>
              </a:rPr>
              <a:t>(</a:t>
            </a:r>
            <a:r>
              <a:rPr lang="en-US" b="1" i="1" dirty="0" err="1" smtClean="0">
                <a:solidFill>
                  <a:schemeClr val="accent2"/>
                </a:solidFill>
              </a:rPr>
              <a:t>Birnstiel</a:t>
            </a:r>
            <a:r>
              <a:rPr lang="en-US" b="1" i="1" dirty="0" smtClean="0">
                <a:solidFill>
                  <a:schemeClr val="accent2"/>
                </a:solidFill>
              </a:rPr>
              <a:t> et al 2012)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85802" y="4724400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How is the dust growth in a disk, where the gas density profile is determined by its interaction with a massive planet?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Growth</a:t>
            </a:r>
            <a:endParaRPr lang="en-US" dirty="0"/>
          </a:p>
        </p:txBody>
      </p:sp>
      <p:pic>
        <p:nvPicPr>
          <p:cNvPr id="16" name="Content Placeholder 15" descr="total_v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758" y="1600200"/>
            <a:ext cx="7134896" cy="3657600"/>
          </a:xfr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3</a:t>
            </a:fld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003758" y="1981200"/>
            <a:ext cx="4096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Dust particles grow, fragment and crater </a:t>
            </a:r>
          </a:p>
          <a:p>
            <a:r>
              <a:rPr lang="en-US" dirty="0" smtClean="0"/>
              <a:t>due to radial drift, turbulent mixing </a:t>
            </a:r>
          </a:p>
          <a:p>
            <a:r>
              <a:rPr lang="en-US" dirty="0" smtClean="0"/>
              <a:t>and gas drag.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03758" y="4796135"/>
            <a:ext cx="6616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Fragmentation velocities based on laboratory</a:t>
            </a:r>
          </a:p>
          <a:p>
            <a:r>
              <a:rPr lang="en-US" dirty="0" smtClean="0"/>
              <a:t>experiments and numerical simulations with silicates and ices. </a:t>
            </a:r>
          </a:p>
          <a:p>
            <a:r>
              <a:rPr lang="en-US" b="1" i="1" dirty="0" smtClean="0"/>
              <a:t> 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505200" y="5478006"/>
          <a:ext cx="2146300" cy="482918"/>
        </p:xfrm>
        <a:graphic>
          <a:graphicData uri="http://schemas.openxmlformats.org/presentationml/2006/ole">
            <p:oleObj spid="_x0000_s293890" name="Equation" r:id="rId4" imgW="1016000" imgH="2286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03758" y="3886200"/>
            <a:ext cx="18294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err="1" smtClean="0"/>
              <a:t>Brauer</a:t>
            </a:r>
            <a:r>
              <a:rPr lang="en-US" sz="1500" i="1" dirty="0" smtClean="0"/>
              <a:t> et al. (2008)</a:t>
            </a:r>
          </a:p>
          <a:p>
            <a:r>
              <a:rPr lang="en-US" sz="1500" i="1" dirty="0" err="1" smtClean="0"/>
              <a:t>Birnstel</a:t>
            </a:r>
            <a:r>
              <a:rPr lang="en-US" sz="1500" i="1" dirty="0" smtClean="0"/>
              <a:t> et al. (2010a)</a:t>
            </a:r>
            <a:endParaRPr lang="en-US" sz="15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5478006"/>
            <a:ext cx="20718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Blum &amp; </a:t>
            </a:r>
            <a:r>
              <a:rPr lang="en-US" sz="1500" i="1" dirty="0" err="1" smtClean="0"/>
              <a:t>Wurm</a:t>
            </a:r>
            <a:r>
              <a:rPr lang="en-US" sz="1500" i="1" dirty="0" smtClean="0"/>
              <a:t> (2008)</a:t>
            </a:r>
          </a:p>
          <a:p>
            <a:r>
              <a:rPr lang="en-US" sz="1500" i="1" dirty="0" smtClean="0"/>
              <a:t>Wada et al. (2009, 2011)</a:t>
            </a:r>
            <a:endParaRPr lang="en-US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yuthaya"/>
                <a:cs typeface="Ayuthaya"/>
              </a:rPr>
              <a:t>Why TD can be ideal for dust growth?</a:t>
            </a:r>
            <a:endParaRPr lang="en-US" sz="3600" dirty="0"/>
          </a:p>
        </p:txBody>
      </p:sp>
      <p:pic>
        <p:nvPicPr>
          <p:cNvPr id="10" name="Content Placeholder 9" descr="pressure_bump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35600" y="2254657"/>
            <a:ext cx="4041775" cy="3104552"/>
          </a:xfrm>
        </p:spPr>
      </p:pic>
      <p:sp>
        <p:nvSpPr>
          <p:cNvPr id="12" name="TextBox 11"/>
          <p:cNvSpPr txBox="1"/>
          <p:nvPr/>
        </p:nvSpPr>
        <p:spPr>
          <a:xfrm>
            <a:off x="1099969" y="5036044"/>
            <a:ext cx="33974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err="1" smtClean="0">
                <a:ea typeface="AppleGothic"/>
                <a:cs typeface="Abadi MT Condensed Light"/>
              </a:rPr>
              <a:t>Weidenschilling</a:t>
            </a:r>
            <a:r>
              <a:rPr lang="en-US" sz="1500" i="1" dirty="0" smtClean="0">
                <a:ea typeface="AppleGothic"/>
                <a:cs typeface="Abadi MT Condensed Light"/>
              </a:rPr>
              <a:t> (1977), </a:t>
            </a:r>
            <a:r>
              <a:rPr lang="en-US" sz="1500" i="1" dirty="0" err="1" smtClean="0">
                <a:ea typeface="AppleGothic"/>
                <a:cs typeface="Abadi MT Condensed Light"/>
              </a:rPr>
              <a:t>Brauer</a:t>
            </a:r>
            <a:r>
              <a:rPr lang="en-US" sz="1500" i="1" dirty="0" smtClean="0">
                <a:ea typeface="AppleGothic"/>
                <a:cs typeface="Abadi MT Condensed Light"/>
              </a:rPr>
              <a:t> et al (2008)</a:t>
            </a:r>
          </a:p>
          <a:p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5206002"/>
            <a:ext cx="3948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cs typeface="Abadi MT Condensed Light"/>
              </a:rPr>
              <a:t>e.g. </a:t>
            </a:r>
            <a:r>
              <a:rPr lang="en-US" sz="1500" i="1" dirty="0" err="1" smtClean="0">
                <a:cs typeface="Abadi MT Condensed Light"/>
              </a:rPr>
              <a:t>Klahr</a:t>
            </a:r>
            <a:r>
              <a:rPr lang="en-US" sz="1500" i="1" dirty="0" smtClean="0">
                <a:cs typeface="Abadi MT Condensed Light"/>
              </a:rPr>
              <a:t> &amp; Henning (1997) ; </a:t>
            </a:r>
            <a:r>
              <a:rPr lang="en-US" sz="1500" i="1" dirty="0" err="1" smtClean="0">
                <a:cs typeface="Abadi MT Condensed Light"/>
              </a:rPr>
              <a:t>Fromang</a:t>
            </a:r>
            <a:r>
              <a:rPr lang="en-US" sz="1500" i="1" dirty="0" smtClean="0">
                <a:cs typeface="Abadi MT Condensed Light"/>
              </a:rPr>
              <a:t> &amp; Nelson (2005); Johansen et al. </a:t>
            </a:r>
            <a:r>
              <a:rPr lang="en-US" sz="1500" i="1" dirty="0">
                <a:cs typeface="Abadi MT Condensed Light"/>
              </a:rPr>
              <a:t>(</a:t>
            </a:r>
            <a:r>
              <a:rPr lang="en-US" sz="1500" i="1" dirty="0" smtClean="0">
                <a:cs typeface="Abadi MT Condensed Light"/>
              </a:rPr>
              <a:t>2009); Pinilla et al. (2012a) </a:t>
            </a:r>
            <a:endParaRPr lang="en-US" sz="1500" i="1" dirty="0">
              <a:cs typeface="Abadi MT Condensed Light"/>
            </a:endParaRPr>
          </a:p>
        </p:txBody>
      </p:sp>
      <p:pic>
        <p:nvPicPr>
          <p:cNvPr id="16" name="Content Placeholder 15" descr="radial_drift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362200"/>
            <a:ext cx="4040188" cy="2658455"/>
          </a:xfrm>
        </p:spPr>
      </p:pic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59681" y="1722437"/>
            <a:ext cx="3657600" cy="639763"/>
          </a:xfrm>
        </p:spPr>
        <p:txBody>
          <a:bodyPr/>
          <a:lstStyle/>
          <a:p>
            <a:r>
              <a:rPr lang="en-US" dirty="0" smtClean="0"/>
              <a:t>Meter-size Problem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5029200" y="1720800"/>
            <a:ext cx="3657600" cy="639763"/>
          </a:xfrm>
        </p:spPr>
        <p:txBody>
          <a:bodyPr/>
          <a:lstStyle/>
          <a:p>
            <a:r>
              <a:rPr lang="en-US" dirty="0" smtClean="0"/>
              <a:t>Solution: Particle Traps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140" y="5400000"/>
            <a:ext cx="3865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Dust particles  fragment and drift </a:t>
            </a:r>
          </a:p>
          <a:p>
            <a:pPr algn="ctr"/>
            <a:r>
              <a:rPr lang="en-US" dirty="0" smtClean="0"/>
              <a:t>towards the star in timescales of 100</a:t>
            </a:r>
          </a:p>
          <a:p>
            <a:pPr algn="ctr"/>
            <a:r>
              <a:rPr lang="en-US" dirty="0" smtClean="0"/>
              <a:t>years before any meter-size object can </a:t>
            </a:r>
          </a:p>
          <a:p>
            <a:pPr algn="ctr"/>
            <a:r>
              <a:rPr lang="en-US" dirty="0" smtClean="0"/>
              <a:t>be formed.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06497" y="5760000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Possible Pressure Bump:</a:t>
            </a:r>
          </a:p>
          <a:p>
            <a:r>
              <a:rPr lang="en-US" dirty="0" smtClean="0"/>
              <a:t>Presence of a massive planet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Planet-Disk Interactions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657600" cy="2527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Disk Temperature     (scale height)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Disk Mass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Viscosity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Planet Mass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5</a:t>
            </a:fld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85802" y="4539734"/>
            <a:ext cx="2184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Gas gap radius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299010" name="Object 2"/>
          <p:cNvGraphicFramePr>
            <a:graphicFrameLocks noChangeAspect="1"/>
          </p:cNvGraphicFramePr>
          <p:nvPr/>
        </p:nvGraphicFramePr>
        <p:xfrm>
          <a:off x="685802" y="5101666"/>
          <a:ext cx="2286000" cy="1082919"/>
        </p:xfrm>
        <a:graphic>
          <a:graphicData uri="http://schemas.openxmlformats.org/presentationml/2006/ole">
            <p:oleObj spid="_x0000_s299010" name="Equation" r:id="rId3" imgW="990600" imgH="46990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2870264" y="4170402"/>
            <a:ext cx="781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/>
              <a:t>   </a:t>
            </a:r>
            <a:r>
              <a:rPr lang="en-US" sz="2400" b="1" dirty="0" smtClean="0"/>
              <a:t>5 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H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608741" y="5630587"/>
            <a:ext cx="28014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i="1" dirty="0" smtClean="0"/>
              <a:t>Dodson-Robinson &amp; </a:t>
            </a:r>
            <a:r>
              <a:rPr lang="en-US" sz="1500" i="1" dirty="0" err="1" smtClean="0"/>
              <a:t>Salyak</a:t>
            </a:r>
            <a:r>
              <a:rPr lang="en-US" sz="1500" i="1" dirty="0" smtClean="0"/>
              <a:t> (2011)</a:t>
            </a:r>
          </a:p>
          <a:p>
            <a:pPr algn="r"/>
            <a:r>
              <a:rPr lang="en-US" sz="1500" i="1" dirty="0" smtClean="0"/>
              <a:t>Zhu et al. (2011, 2012)</a:t>
            </a:r>
            <a:endParaRPr lang="en-US" sz="1500" dirty="0" smtClean="0"/>
          </a:p>
          <a:p>
            <a:endParaRPr lang="en-US" dirty="0"/>
          </a:p>
        </p:txBody>
      </p:sp>
      <p:pic>
        <p:nvPicPr>
          <p:cNvPr id="27" name="Content Placeholder 26" descr="1Mjup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31727" y="2133600"/>
            <a:ext cx="4812273" cy="2567839"/>
          </a:xfrm>
        </p:spPr>
      </p:pic>
      <p:sp>
        <p:nvSpPr>
          <p:cNvPr id="28" name="TextBox 27"/>
          <p:cNvSpPr txBox="1"/>
          <p:nvPr/>
        </p:nvSpPr>
        <p:spPr>
          <a:xfrm>
            <a:off x="5131827" y="4984257"/>
            <a:ext cx="40121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Do we need multiple planets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for the observed  wide gaps in TD?    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88594" y="4661092"/>
            <a:ext cx="1755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Pinilla et al. (2012b)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97202"/>
            <a:ext cx="3657600" cy="5334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of 1 </a:t>
            </a:r>
            <a:r>
              <a:rPr lang="en-US" dirty="0" err="1" smtClean="0">
                <a:solidFill>
                  <a:schemeClr val="tx1"/>
                </a:solidFill>
              </a:rPr>
              <a:t>M</a:t>
            </a:r>
            <a:r>
              <a:rPr lang="en-US" baseline="-25000" dirty="0" err="1" smtClean="0">
                <a:solidFill>
                  <a:schemeClr val="tx1"/>
                </a:solidFill>
              </a:rPr>
              <a:t>Jup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6</a:t>
            </a:fld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740894" y="5885764"/>
            <a:ext cx="1755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Pinilla et al. (2012b)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18849" y="1997202"/>
            <a:ext cx="3657600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of 9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Jup</a:t>
            </a:r>
            <a:endParaRPr kumimoji="0" lang="en-US" sz="2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 descr="1Mjup_vs_9Mju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2530603"/>
            <a:ext cx="7886700" cy="340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dirty="0" err="1" smtClean="0"/>
              <a:t>vs</a:t>
            </a:r>
            <a:r>
              <a:rPr lang="en-US" dirty="0" smtClean="0"/>
              <a:t> Dust Gap</a:t>
            </a:r>
            <a:endParaRPr lang="en-US" dirty="0"/>
          </a:p>
        </p:txBody>
      </p:sp>
      <p:pic>
        <p:nvPicPr>
          <p:cNvPr id="8" name="Content Placeholder 7" descr="pressure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2" y="2209801"/>
            <a:ext cx="3886200" cy="30616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599" y="2209801"/>
            <a:ext cx="3975849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GAS (5 Hills radius)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DUST</a:t>
            </a:r>
          </a:p>
          <a:p>
            <a:pPr lvl="2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NO Eccentricity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 For 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planet</a:t>
            </a:r>
            <a:r>
              <a:rPr lang="en-US" sz="2000" baseline="-25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≤ 3 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Jup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lvl="2">
              <a:buNone/>
            </a:pPr>
            <a:r>
              <a:rPr lang="en-US" dirty="0" smtClean="0">
                <a:solidFill>
                  <a:schemeClr val="tx1"/>
                </a:solidFill>
              </a:rPr>
              <a:t>	 </a:t>
            </a:r>
            <a:r>
              <a:rPr lang="en-US" sz="1600" i="1" dirty="0" err="1" smtClean="0">
                <a:solidFill>
                  <a:schemeClr val="tx1"/>
                </a:solidFill>
              </a:rPr>
              <a:t>Kley</a:t>
            </a:r>
            <a:r>
              <a:rPr lang="en-US" sz="1600" i="1" dirty="0" smtClean="0">
                <a:solidFill>
                  <a:schemeClr val="tx1"/>
                </a:solidFill>
              </a:rPr>
              <a:t>, W. &amp; Dirksen, G. (2006)</a:t>
            </a:r>
          </a:p>
          <a:p>
            <a:pPr lvl="2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lvl="2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Eccentric Disk	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lvl="2">
              <a:buNone/>
            </a:pPr>
            <a:r>
              <a:rPr lang="en-US" dirty="0" smtClean="0">
                <a:solidFill>
                  <a:schemeClr val="tx1"/>
                </a:solidFill>
              </a:rPr>
              <a:t>	For </a:t>
            </a:r>
            <a:r>
              <a:rPr lang="en-US" dirty="0" err="1" smtClean="0">
                <a:solidFill>
                  <a:schemeClr val="tx1"/>
                </a:solidFill>
              </a:rPr>
              <a:t>M</a:t>
            </a:r>
            <a:r>
              <a:rPr lang="en-US" baseline="-25000" dirty="0" err="1" smtClean="0">
                <a:solidFill>
                  <a:schemeClr val="tx1"/>
                </a:solidFill>
              </a:rPr>
              <a:t>planet</a:t>
            </a:r>
            <a:r>
              <a:rPr lang="en-US" dirty="0" smtClean="0">
                <a:solidFill>
                  <a:schemeClr val="tx1"/>
                </a:solidFill>
              </a:rPr>
              <a:t>&gt;3 </a:t>
            </a:r>
            <a:r>
              <a:rPr lang="en-US" dirty="0" err="1" smtClean="0">
                <a:solidFill>
                  <a:schemeClr val="tx1"/>
                </a:solidFill>
              </a:rPr>
              <a:t>M</a:t>
            </a:r>
            <a:r>
              <a:rPr lang="en-US" baseline="-25000" dirty="0" err="1" smtClean="0">
                <a:solidFill>
                  <a:schemeClr val="tx1"/>
                </a:solidFill>
              </a:rPr>
              <a:t>Jup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7</a:t>
            </a:fld>
            <a:endParaRPr/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5181600" y="3346450"/>
          <a:ext cx="952500" cy="1211263"/>
        </p:xfrm>
        <a:graphic>
          <a:graphicData uri="http://schemas.openxmlformats.org/presentationml/2006/ole">
            <p:oleObj spid="_x0000_s304130" name="Equation" r:id="rId5" imgW="469900" imgH="596900" progId="Equation.3">
              <p:embed/>
            </p:oleObj>
          </a:graphicData>
        </a:graphic>
      </p:graphicFrame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5130800" y="5078413"/>
          <a:ext cx="1055688" cy="1211262"/>
        </p:xfrm>
        <a:graphic>
          <a:graphicData uri="http://schemas.openxmlformats.org/presentationml/2006/ole">
            <p:oleObj spid="_x0000_s304131" name="Equation" r:id="rId6" imgW="520700" imgH="5969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366495" y="4232139"/>
            <a:ext cx="1755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Pinilla et al. (2012b)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00" y="5365786"/>
            <a:ext cx="4127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Ring of millimeter particles would be located at distances that can be more than twice the star-planet separation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gas and dust evolution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85802" y="2900832"/>
            <a:ext cx="7770813" cy="3388284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2D </a:t>
            </a:r>
            <a:r>
              <a:rPr lang="en-US" dirty="0" err="1" smtClean="0">
                <a:solidFill>
                  <a:schemeClr val="tx1"/>
                </a:solidFill>
              </a:rPr>
              <a:t>hydrodynamical</a:t>
            </a:r>
            <a:r>
              <a:rPr lang="en-US" dirty="0" smtClean="0">
                <a:solidFill>
                  <a:schemeClr val="tx1"/>
                </a:solidFill>
              </a:rPr>
              <a:t> simulations of a massive planet embedded in a disk (Using FARGO, </a:t>
            </a:r>
            <a:r>
              <a:rPr lang="en-US" i="1" dirty="0" err="1" smtClean="0">
                <a:solidFill>
                  <a:schemeClr val="tx1"/>
                </a:solidFill>
              </a:rPr>
              <a:t>Masset</a:t>
            </a:r>
            <a:r>
              <a:rPr lang="en-US" i="1" dirty="0" smtClean="0">
                <a:solidFill>
                  <a:schemeClr val="tx1"/>
                </a:solidFill>
              </a:rPr>
              <a:t> 2000)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Gap opening process reaches a quasi-steady state          (≤ 1000 orbits ≈ 10</a:t>
            </a:r>
            <a:r>
              <a:rPr lang="en-US" baseline="30000" dirty="0" smtClean="0">
                <a:solidFill>
                  <a:schemeClr val="tx1"/>
                </a:solidFill>
              </a:rPr>
              <a:t>-2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Myr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Input for dust density evolution (until several </a:t>
            </a:r>
            <a:r>
              <a:rPr lang="en-US" dirty="0" err="1" smtClean="0">
                <a:solidFill>
                  <a:schemeClr val="tx1"/>
                </a:solidFill>
              </a:rPr>
              <a:t>Myr</a:t>
            </a:r>
            <a:r>
              <a:rPr lang="en-US" dirty="0" smtClean="0">
                <a:solidFill>
                  <a:schemeClr val="tx1"/>
                </a:solidFill>
              </a:rPr>
              <a:t>): stationary gas density carved by a massive planet</a:t>
            </a:r>
          </a:p>
          <a:p>
            <a:pPr algn="just">
              <a:buNone/>
            </a:pP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08/10/2012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"Signs of planetary formation and evolution" Grenoble-France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smtClean="0"/>
              <a:pPr/>
              <a:t>8</a:t>
            </a:fld>
            <a:endParaRPr/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2667002" y="1910232"/>
            <a:ext cx="37338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127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932</Words>
  <Application>Microsoft Macintosh PowerPoint</Application>
  <PresentationFormat>On-screen Show (4:3)</PresentationFormat>
  <Paragraphs>144</Paragraphs>
  <Slides>16</Slides>
  <Notes>3</Notes>
  <HiddenSlides>0</HiddenSlides>
  <MMClips>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Folio</vt:lpstr>
      <vt:lpstr>Equation</vt:lpstr>
      <vt:lpstr>Dust Growth in Transitional Disks</vt:lpstr>
      <vt:lpstr>Transitional Disks (TD)</vt:lpstr>
      <vt:lpstr>Potential Origins of TD</vt:lpstr>
      <vt:lpstr>Dust Growth</vt:lpstr>
      <vt:lpstr>Why TD can be ideal for dust growth?</vt:lpstr>
      <vt:lpstr>Planet-Disk Interactions</vt:lpstr>
      <vt:lpstr>Pressure Gradient</vt:lpstr>
      <vt:lpstr>Gas vs Dust Gap</vt:lpstr>
      <vt:lpstr>Combination of gas and dust evolution</vt:lpstr>
      <vt:lpstr>Turbulence Effect 1 MJup</vt:lpstr>
      <vt:lpstr>The case of LkCa15</vt:lpstr>
      <vt:lpstr>Ring shaped sub-mm emission </vt:lpstr>
      <vt:lpstr>Conclusions</vt:lpstr>
      <vt:lpstr>Thank you for your attention</vt:lpstr>
      <vt:lpstr>Model Images at 1.3mm</vt:lpstr>
      <vt:lpstr>Dust Filtration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Growth in Transitional Disks</dc:title>
  <dc:creator>Paola Pinilla</dc:creator>
  <cp:lastModifiedBy>Paola Pinilla</cp:lastModifiedBy>
  <cp:revision>58</cp:revision>
  <dcterms:created xsi:type="dcterms:W3CDTF">2012-10-05T06:13:17Z</dcterms:created>
  <dcterms:modified xsi:type="dcterms:W3CDTF">2012-10-05T12:05:09Z</dcterms:modified>
</cp:coreProperties>
</file>