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sldIdLst>
    <p:sldId id="256" r:id="rId2"/>
    <p:sldId id="354" r:id="rId3"/>
    <p:sldId id="372" r:id="rId4"/>
    <p:sldId id="373" r:id="rId5"/>
    <p:sldId id="358" r:id="rId6"/>
    <p:sldId id="356" r:id="rId7"/>
    <p:sldId id="357" r:id="rId8"/>
    <p:sldId id="359" r:id="rId9"/>
    <p:sldId id="360" r:id="rId10"/>
    <p:sldId id="361" r:id="rId11"/>
    <p:sldId id="363" r:id="rId12"/>
    <p:sldId id="364" r:id="rId13"/>
    <p:sldId id="365" r:id="rId14"/>
    <p:sldId id="366" r:id="rId15"/>
    <p:sldId id="374" r:id="rId16"/>
    <p:sldId id="368" r:id="rId17"/>
    <p:sldId id="375" r:id="rId18"/>
    <p:sldId id="376" r:id="rId19"/>
    <p:sldId id="377" r:id="rId2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Wingdings 3" pitchFamily="18" charset="2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Wingdings 3" pitchFamily="18" charset="2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Wingdings 3" pitchFamily="18" charset="2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Wingdings 3" pitchFamily="18" charset="2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Wingdings 3" pitchFamily="18" charset="2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Wingdings 3" pitchFamily="18" charset="2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Wingdings 3" pitchFamily="18" charset="2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Wingdings 3" pitchFamily="18" charset="2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Wingdings 3" pitchFamily="18" charset="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568" autoAdjust="0"/>
    <p:restoredTop sz="90930" autoAdjust="0"/>
  </p:normalViewPr>
  <p:slideViewPr>
    <p:cSldViewPr>
      <p:cViewPr varScale="1">
        <p:scale>
          <a:sx n="71" d="100"/>
          <a:sy n="71" d="100"/>
        </p:scale>
        <p:origin x="-8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BD8A795-E546-4B73-94EC-C78EC177B2A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E75E36-BD8C-4459-9C7C-84A7EAE5B2C8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9525" y="-20638"/>
            <a:ext cx="9153525" cy="6878638"/>
            <a:chOff x="-6" y="-13"/>
            <a:chExt cx="5766" cy="4333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/>
              <a:ahLst/>
              <a:cxnLst>
                <a:cxn ang="0">
                  <a:pos x="0" y="1491"/>
                </a:cxn>
                <a:cxn ang="0">
                  <a:pos x="0" y="0"/>
                </a:cxn>
                <a:cxn ang="0">
                  <a:pos x="171" y="3"/>
                </a:cxn>
                <a:cxn ang="0">
                  <a:pos x="355" y="9"/>
                </a:cxn>
                <a:cxn ang="0">
                  <a:pos x="499" y="21"/>
                </a:cxn>
                <a:cxn ang="0">
                  <a:pos x="650" y="36"/>
                </a:cxn>
                <a:cxn ang="0">
                  <a:pos x="809" y="54"/>
                </a:cxn>
                <a:cxn ang="0">
                  <a:pos x="957" y="78"/>
                </a:cxn>
                <a:cxn ang="0">
                  <a:pos x="1119" y="105"/>
                </a:cxn>
                <a:cxn ang="0">
                  <a:pos x="1261" y="133"/>
                </a:cxn>
                <a:cxn ang="0">
                  <a:pos x="1441" y="175"/>
                </a:cxn>
                <a:cxn ang="0">
                  <a:pos x="1598" y="217"/>
                </a:cxn>
                <a:cxn ang="0">
                  <a:pos x="1763" y="269"/>
                </a:cxn>
                <a:cxn ang="0">
                  <a:pos x="1887" y="308"/>
                </a:cxn>
                <a:cxn ang="0">
                  <a:pos x="2085" y="384"/>
                </a:cxn>
                <a:cxn ang="0">
                  <a:pos x="2230" y="444"/>
                </a:cxn>
                <a:cxn ang="0">
                  <a:pos x="2456" y="547"/>
                </a:cxn>
                <a:cxn ang="0">
                  <a:pos x="2666" y="662"/>
                </a:cxn>
                <a:cxn ang="0">
                  <a:pos x="2859" y="786"/>
                </a:cxn>
                <a:cxn ang="0">
                  <a:pos x="3046" y="920"/>
                </a:cxn>
                <a:cxn ang="0">
                  <a:pos x="3193" y="1038"/>
                </a:cxn>
                <a:cxn ang="0">
                  <a:pos x="3332" y="1168"/>
                </a:cxn>
                <a:cxn ang="0">
                  <a:pos x="3440" y="1280"/>
                </a:cxn>
                <a:cxn ang="0">
                  <a:pos x="3524" y="1380"/>
                </a:cxn>
                <a:cxn ang="0">
                  <a:pos x="3624" y="1491"/>
                </a:cxn>
                <a:cxn ang="0">
                  <a:pos x="3608" y="1491"/>
                </a:cxn>
                <a:cxn ang="0">
                  <a:pos x="0" y="1491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/>
              <a:ahLst/>
              <a:cxnLst>
                <a:cxn ang="0">
                  <a:pos x="2718" y="405"/>
                </a:cxn>
                <a:cxn ang="0">
                  <a:pos x="2466" y="333"/>
                </a:cxn>
                <a:cxn ang="0">
                  <a:pos x="2202" y="261"/>
                </a:cxn>
                <a:cxn ang="0">
                  <a:pos x="1929" y="198"/>
                </a:cxn>
                <a:cxn ang="0">
                  <a:pos x="1695" y="153"/>
                </a:cxn>
                <a:cxn ang="0">
                  <a:pos x="1434" y="111"/>
                </a:cxn>
                <a:cxn ang="0">
                  <a:pos x="1188" y="75"/>
                </a:cxn>
                <a:cxn ang="0">
                  <a:pos x="957" y="48"/>
                </a:cxn>
                <a:cxn ang="0">
                  <a:pos x="747" y="30"/>
                </a:cxn>
                <a:cxn ang="0">
                  <a:pos x="501" y="15"/>
                </a:cxn>
                <a:cxn ang="0">
                  <a:pos x="246" y="3"/>
                </a:cxn>
                <a:cxn ang="0">
                  <a:pos x="0" y="0"/>
                </a:cxn>
                <a:cxn ang="0">
                  <a:pos x="0" y="275"/>
                </a:cxn>
                <a:cxn ang="0">
                  <a:pos x="0" y="345"/>
                </a:cxn>
                <a:cxn ang="0">
                  <a:pos x="0" y="275"/>
                </a:cxn>
                <a:cxn ang="0">
                  <a:pos x="0" y="342"/>
                </a:cxn>
                <a:cxn ang="0">
                  <a:pos x="339" y="351"/>
                </a:cxn>
                <a:cxn ang="0">
                  <a:pos x="606" y="372"/>
                </a:cxn>
                <a:cxn ang="0">
                  <a:pos x="852" y="399"/>
                </a:cxn>
                <a:cxn ang="0">
                  <a:pos x="1068" y="435"/>
                </a:cxn>
                <a:cxn ang="0">
                  <a:pos x="1275" y="474"/>
                </a:cxn>
                <a:cxn ang="0">
                  <a:pos x="1545" y="540"/>
                </a:cxn>
                <a:cxn ang="0">
                  <a:pos x="1761" y="603"/>
                </a:cxn>
                <a:cxn ang="0">
                  <a:pos x="1971" y="678"/>
                </a:cxn>
                <a:cxn ang="0">
                  <a:pos x="2166" y="747"/>
                </a:cxn>
                <a:cxn ang="0">
                  <a:pos x="2397" y="852"/>
                </a:cxn>
                <a:cxn ang="0">
                  <a:pos x="2613" y="960"/>
                </a:cxn>
                <a:cxn ang="0">
                  <a:pos x="2832" y="1095"/>
                </a:cxn>
                <a:cxn ang="0">
                  <a:pos x="3012" y="1212"/>
                </a:cxn>
                <a:cxn ang="0">
                  <a:pos x="3186" y="1347"/>
                </a:cxn>
                <a:cxn ang="0">
                  <a:pos x="3351" y="1497"/>
                </a:cxn>
                <a:cxn ang="0">
                  <a:pos x="3480" y="1629"/>
                </a:cxn>
                <a:cxn ang="0">
                  <a:pos x="3612" y="1785"/>
                </a:cxn>
                <a:cxn ang="0">
                  <a:pos x="3699" y="1901"/>
                </a:cxn>
                <a:cxn ang="0">
                  <a:pos x="5142" y="1901"/>
                </a:cxn>
                <a:cxn ang="0">
                  <a:pos x="5076" y="1827"/>
                </a:cxn>
                <a:cxn ang="0">
                  <a:pos x="4968" y="1707"/>
                </a:cxn>
                <a:cxn ang="0">
                  <a:pos x="4797" y="1539"/>
                </a:cxn>
                <a:cxn ang="0">
                  <a:pos x="4617" y="1383"/>
                </a:cxn>
                <a:cxn ang="0">
                  <a:pos x="4410" y="1221"/>
                </a:cxn>
                <a:cxn ang="0">
                  <a:pos x="4185" y="1071"/>
                </a:cxn>
                <a:cxn ang="0">
                  <a:pos x="3960" y="939"/>
                </a:cxn>
                <a:cxn ang="0">
                  <a:pos x="3708" y="801"/>
                </a:cxn>
                <a:cxn ang="0">
                  <a:pos x="3492" y="702"/>
                </a:cxn>
                <a:cxn ang="0">
                  <a:pos x="3231" y="588"/>
                </a:cxn>
                <a:cxn ang="0">
                  <a:pos x="2964" y="489"/>
                </a:cxn>
                <a:cxn ang="0">
                  <a:pos x="2718" y="405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9"/>
                </a:cxn>
                <a:cxn ang="0">
                  <a:pos x="558" y="357"/>
                </a:cxn>
                <a:cxn ang="0">
                  <a:pos x="807" y="375"/>
                </a:cxn>
                <a:cxn ang="0">
                  <a:pos x="1056" y="399"/>
                </a:cxn>
                <a:cxn ang="0">
                  <a:pos x="1272" y="426"/>
                </a:cxn>
                <a:cxn ang="0">
                  <a:pos x="1539" y="465"/>
                </a:cxn>
                <a:cxn ang="0">
                  <a:pos x="1791" y="510"/>
                </a:cxn>
                <a:cxn ang="0">
                  <a:pos x="2076" y="570"/>
                </a:cxn>
                <a:cxn ang="0">
                  <a:pos x="2334" y="630"/>
                </a:cxn>
                <a:cxn ang="0">
                  <a:pos x="2544" y="687"/>
                </a:cxn>
                <a:cxn ang="0">
                  <a:pos x="2775" y="759"/>
                </a:cxn>
                <a:cxn ang="0">
                  <a:pos x="3003" y="837"/>
                </a:cxn>
                <a:cxn ang="0">
                  <a:pos x="3231" y="924"/>
                </a:cxn>
                <a:cxn ang="0">
                  <a:pos x="3438" y="1005"/>
                </a:cxn>
                <a:cxn ang="0">
                  <a:pos x="3663" y="1110"/>
                </a:cxn>
                <a:cxn ang="0">
                  <a:pos x="3903" y="1233"/>
                </a:cxn>
                <a:cxn ang="0">
                  <a:pos x="4149" y="1374"/>
                </a:cxn>
                <a:cxn ang="0">
                  <a:pos x="4353" y="1506"/>
                </a:cxn>
                <a:cxn ang="0">
                  <a:pos x="4491" y="1602"/>
                </a:cxn>
                <a:cxn ang="0">
                  <a:pos x="4668" y="1740"/>
                </a:cxn>
                <a:cxn ang="0">
                  <a:pos x="4824" y="1875"/>
                </a:cxn>
                <a:cxn ang="0">
                  <a:pos x="4968" y="2016"/>
                </a:cxn>
                <a:cxn ang="0">
                  <a:pos x="5100" y="2154"/>
                </a:cxn>
                <a:cxn ang="0">
                  <a:pos x="5238" y="2324"/>
                </a:cxn>
                <a:cxn ang="0">
                  <a:pos x="5759" y="2324"/>
                </a:cxn>
                <a:cxn ang="0">
                  <a:pos x="5759" y="1245"/>
                </a:cxn>
                <a:cxn ang="0">
                  <a:pos x="5580" y="1119"/>
                </a:cxn>
                <a:cxn ang="0">
                  <a:pos x="5400" y="1020"/>
                </a:cxn>
                <a:cxn ang="0">
                  <a:pos x="5205" y="918"/>
                </a:cxn>
                <a:cxn ang="0">
                  <a:pos x="5031" y="837"/>
                </a:cxn>
                <a:cxn ang="0">
                  <a:pos x="4866" y="771"/>
                </a:cxn>
                <a:cxn ang="0">
                  <a:pos x="4710" y="711"/>
                </a:cxn>
                <a:cxn ang="0">
                  <a:pos x="4545" y="651"/>
                </a:cxn>
                <a:cxn ang="0">
                  <a:pos x="4386" y="600"/>
                </a:cxn>
                <a:cxn ang="0">
                  <a:pos x="4248" y="552"/>
                </a:cxn>
                <a:cxn ang="0">
                  <a:pos x="3993" y="483"/>
                </a:cxn>
                <a:cxn ang="0">
                  <a:pos x="3777" y="423"/>
                </a:cxn>
                <a:cxn ang="0">
                  <a:pos x="3564" y="375"/>
                </a:cxn>
                <a:cxn ang="0">
                  <a:pos x="3282" y="312"/>
                </a:cxn>
                <a:cxn ang="0">
                  <a:pos x="3003" y="261"/>
                </a:cxn>
                <a:cxn ang="0">
                  <a:pos x="2733" y="213"/>
                </a:cxn>
                <a:cxn ang="0">
                  <a:pos x="2451" y="171"/>
                </a:cxn>
                <a:cxn ang="0">
                  <a:pos x="2211" y="138"/>
                </a:cxn>
                <a:cxn ang="0">
                  <a:pos x="1974" y="108"/>
                </a:cxn>
                <a:cxn ang="0">
                  <a:pos x="1665" y="81"/>
                </a:cxn>
                <a:cxn ang="0">
                  <a:pos x="1437" y="60"/>
                </a:cxn>
                <a:cxn ang="0">
                  <a:pos x="1125" y="36"/>
                </a:cxn>
                <a:cxn ang="0">
                  <a:pos x="828" y="21"/>
                </a:cxn>
                <a:cxn ang="0">
                  <a:pos x="558" y="12"/>
                </a:cxn>
                <a:cxn ang="0">
                  <a:pos x="282" y="3"/>
                </a:cxn>
                <a:cxn ang="0">
                  <a:pos x="0" y="0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1"/>
                </a:cxn>
                <a:cxn ang="0">
                  <a:pos x="282" y="357"/>
                </a:cxn>
                <a:cxn ang="0">
                  <a:pos x="627" y="363"/>
                </a:cxn>
                <a:cxn ang="0">
                  <a:pos x="960" y="375"/>
                </a:cxn>
                <a:cxn ang="0">
                  <a:pos x="1218" y="393"/>
                </a:cxn>
                <a:cxn ang="0">
                  <a:pos x="1470" y="411"/>
                </a:cxn>
                <a:cxn ang="0">
                  <a:pos x="1746" y="435"/>
                </a:cxn>
                <a:cxn ang="0">
                  <a:pos x="2022" y="462"/>
                </a:cxn>
                <a:cxn ang="0">
                  <a:pos x="2340" y="504"/>
                </a:cxn>
                <a:cxn ang="0">
                  <a:pos x="2664" y="549"/>
                </a:cxn>
                <a:cxn ang="0">
                  <a:pos x="2952" y="597"/>
                </a:cxn>
                <a:cxn ang="0">
                  <a:pos x="3225" y="648"/>
                </a:cxn>
                <a:cxn ang="0">
                  <a:pos x="3513" y="708"/>
                </a:cxn>
                <a:cxn ang="0">
                  <a:pos x="3693" y="750"/>
                </a:cxn>
                <a:cxn ang="0">
                  <a:pos x="3936" y="810"/>
                </a:cxn>
                <a:cxn ang="0">
                  <a:pos x="4095" y="855"/>
                </a:cxn>
                <a:cxn ang="0">
                  <a:pos x="4281" y="909"/>
                </a:cxn>
                <a:cxn ang="0">
                  <a:pos x="4503" y="981"/>
                </a:cxn>
                <a:cxn ang="0">
                  <a:pos x="4704" y="1053"/>
                </a:cxn>
                <a:cxn ang="0">
                  <a:pos x="4911" y="1131"/>
                </a:cxn>
                <a:cxn ang="0">
                  <a:pos x="5073" y="1197"/>
                </a:cxn>
                <a:cxn ang="0">
                  <a:pos x="5256" y="1281"/>
                </a:cxn>
                <a:cxn ang="0">
                  <a:pos x="5475" y="1401"/>
                </a:cxn>
                <a:cxn ang="0">
                  <a:pos x="5628" y="1482"/>
                </a:cxn>
                <a:cxn ang="0">
                  <a:pos x="5759" y="1572"/>
                </a:cxn>
                <a:cxn ang="0">
                  <a:pos x="5759" y="633"/>
                </a:cxn>
                <a:cxn ang="0">
                  <a:pos x="5493" y="570"/>
                </a:cxn>
                <a:cxn ang="0">
                  <a:pos x="5214" y="501"/>
                </a:cxn>
                <a:cxn ang="0">
                  <a:pos x="4950" y="444"/>
                </a:cxn>
                <a:cxn ang="0">
                  <a:pos x="4701" y="396"/>
                </a:cxn>
                <a:cxn ang="0">
                  <a:pos x="4425" y="348"/>
                </a:cxn>
                <a:cxn ang="0">
                  <a:pos x="4110" y="294"/>
                </a:cxn>
                <a:cxn ang="0">
                  <a:pos x="3813" y="252"/>
                </a:cxn>
                <a:cxn ang="0">
                  <a:pos x="3549" y="213"/>
                </a:cxn>
                <a:cxn ang="0">
                  <a:pos x="3261" y="183"/>
                </a:cxn>
                <a:cxn ang="0">
                  <a:pos x="3015" y="153"/>
                </a:cxn>
                <a:cxn ang="0">
                  <a:pos x="2757" y="129"/>
                </a:cxn>
                <a:cxn ang="0">
                  <a:pos x="2520" y="105"/>
                </a:cxn>
                <a:cxn ang="0">
                  <a:pos x="2301" y="87"/>
                </a:cxn>
                <a:cxn ang="0">
                  <a:pos x="2013" y="66"/>
                </a:cxn>
                <a:cxn ang="0">
                  <a:pos x="1731" y="48"/>
                </a:cxn>
                <a:cxn ang="0">
                  <a:pos x="1524" y="39"/>
                </a:cxn>
                <a:cxn ang="0">
                  <a:pos x="1260" y="27"/>
                </a:cxn>
                <a:cxn ang="0">
                  <a:pos x="966" y="15"/>
                </a:cxn>
                <a:cxn ang="0">
                  <a:pos x="714" y="12"/>
                </a:cxn>
                <a:cxn ang="0">
                  <a:pos x="510" y="6"/>
                </a:cxn>
                <a:cxn ang="0">
                  <a:pos x="243" y="0"/>
                </a:cxn>
                <a:cxn ang="0">
                  <a:pos x="0" y="0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9"/>
                </a:cxn>
                <a:cxn ang="0">
                  <a:pos x="318" y="342"/>
                </a:cxn>
                <a:cxn ang="0">
                  <a:pos x="591" y="348"/>
                </a:cxn>
                <a:cxn ang="0">
                  <a:pos x="846" y="354"/>
                </a:cxn>
                <a:cxn ang="0">
                  <a:pos x="1074" y="360"/>
                </a:cxn>
                <a:cxn ang="0">
                  <a:pos x="1314" y="366"/>
                </a:cxn>
                <a:cxn ang="0">
                  <a:pos x="1599" y="381"/>
                </a:cxn>
                <a:cxn ang="0">
                  <a:pos x="1911" y="399"/>
                </a:cxn>
                <a:cxn ang="0">
                  <a:pos x="2241" y="420"/>
                </a:cxn>
                <a:cxn ang="0">
                  <a:pos x="2619" y="453"/>
                </a:cxn>
                <a:cxn ang="0">
                  <a:pos x="2889" y="477"/>
                </a:cxn>
                <a:cxn ang="0">
                  <a:pos x="3177" y="507"/>
                </a:cxn>
                <a:cxn ang="0">
                  <a:pos x="3498" y="543"/>
                </a:cxn>
                <a:cxn ang="0">
                  <a:pos x="3813" y="585"/>
                </a:cxn>
                <a:cxn ang="0">
                  <a:pos x="4044" y="618"/>
                </a:cxn>
                <a:cxn ang="0">
                  <a:pos x="4365" y="669"/>
                </a:cxn>
                <a:cxn ang="0">
                  <a:pos x="4683" y="726"/>
                </a:cxn>
                <a:cxn ang="0">
                  <a:pos x="4980" y="786"/>
                </a:cxn>
                <a:cxn ang="0">
                  <a:pos x="5268" y="846"/>
                </a:cxn>
                <a:cxn ang="0">
                  <a:pos x="5646" y="942"/>
                </a:cxn>
                <a:cxn ang="0">
                  <a:pos x="5759" y="969"/>
                </a:cxn>
                <a:cxn ang="0">
                  <a:pos x="5759" y="0"/>
                </a:cxn>
                <a:cxn ang="0">
                  <a:pos x="0" y="0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/>
              <a:ahLst/>
              <a:cxnLst>
                <a:cxn ang="0">
                  <a:pos x="0" y="753"/>
                </a:cxn>
                <a:cxn ang="0">
                  <a:pos x="0" y="1059"/>
                </a:cxn>
                <a:cxn ang="0">
                  <a:pos x="5759" y="1059"/>
                </a:cxn>
                <a:cxn ang="0">
                  <a:pos x="5759" y="0"/>
                </a:cxn>
                <a:cxn ang="0">
                  <a:pos x="5430" y="0"/>
                </a:cxn>
                <a:cxn ang="0">
                  <a:pos x="5298" y="84"/>
                </a:cxn>
                <a:cxn ang="0">
                  <a:pos x="5136" y="159"/>
                </a:cxn>
                <a:cxn ang="0">
                  <a:pos x="4968" y="222"/>
                </a:cxn>
                <a:cxn ang="0">
                  <a:pos x="4812" y="267"/>
                </a:cxn>
                <a:cxn ang="0">
                  <a:pos x="4626" y="324"/>
                </a:cxn>
                <a:cxn ang="0">
                  <a:pos x="4440" y="366"/>
                </a:cxn>
                <a:cxn ang="0">
                  <a:pos x="4230" y="414"/>
                </a:cxn>
                <a:cxn ang="0">
                  <a:pos x="3939" y="468"/>
                </a:cxn>
                <a:cxn ang="0">
                  <a:pos x="3711" y="504"/>
                </a:cxn>
                <a:cxn ang="0">
                  <a:pos x="3441" y="543"/>
                </a:cxn>
                <a:cxn ang="0">
                  <a:pos x="3189" y="579"/>
                </a:cxn>
                <a:cxn ang="0">
                  <a:pos x="2925" y="606"/>
                </a:cxn>
                <a:cxn ang="0">
                  <a:pos x="2679" y="633"/>
                </a:cxn>
                <a:cxn ang="0">
                  <a:pos x="2418" y="654"/>
                </a:cxn>
                <a:cxn ang="0">
                  <a:pos x="2142" y="675"/>
                </a:cxn>
                <a:cxn ang="0">
                  <a:pos x="1896" y="693"/>
                </a:cxn>
                <a:cxn ang="0">
                  <a:pos x="1647" y="708"/>
                </a:cxn>
                <a:cxn ang="0">
                  <a:pos x="1404" y="720"/>
                </a:cxn>
                <a:cxn ang="0">
                  <a:pos x="1170" y="732"/>
                </a:cxn>
                <a:cxn ang="0">
                  <a:pos x="906" y="738"/>
                </a:cxn>
                <a:cxn ang="0">
                  <a:pos x="534" y="747"/>
                </a:cxn>
                <a:cxn ang="0">
                  <a:pos x="201" y="753"/>
                </a:cxn>
                <a:cxn ang="0">
                  <a:pos x="0" y="753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0" y="672"/>
                </a:cxn>
                <a:cxn ang="0">
                  <a:pos x="303" y="672"/>
                </a:cxn>
                <a:cxn ang="0">
                  <a:pos x="723" y="663"/>
                </a:cxn>
                <a:cxn ang="0">
                  <a:pos x="1020" y="654"/>
                </a:cxn>
                <a:cxn ang="0">
                  <a:pos x="1302" y="642"/>
                </a:cxn>
                <a:cxn ang="0">
                  <a:pos x="1554" y="630"/>
                </a:cxn>
                <a:cxn ang="0">
                  <a:pos x="1779" y="615"/>
                </a:cxn>
                <a:cxn ang="0">
                  <a:pos x="1962" y="606"/>
                </a:cxn>
                <a:cxn ang="0">
                  <a:pos x="2193" y="588"/>
                </a:cxn>
                <a:cxn ang="0">
                  <a:pos x="2448" y="570"/>
                </a:cxn>
                <a:cxn ang="0">
                  <a:pos x="2700" y="546"/>
                </a:cxn>
                <a:cxn ang="0">
                  <a:pos x="2904" y="528"/>
                </a:cxn>
                <a:cxn ang="0">
                  <a:pos x="3138" y="498"/>
                </a:cxn>
                <a:cxn ang="0">
                  <a:pos x="3324" y="474"/>
                </a:cxn>
                <a:cxn ang="0">
                  <a:pos x="3534" y="447"/>
                </a:cxn>
                <a:cxn ang="0">
                  <a:pos x="3735" y="420"/>
                </a:cxn>
                <a:cxn ang="0">
                  <a:pos x="3933" y="384"/>
                </a:cxn>
                <a:cxn ang="0">
                  <a:pos x="4116" y="351"/>
                </a:cxn>
                <a:cxn ang="0">
                  <a:pos x="4266" y="318"/>
                </a:cxn>
                <a:cxn ang="0">
                  <a:pos x="4446" y="279"/>
                </a:cxn>
                <a:cxn ang="0">
                  <a:pos x="4620" y="237"/>
                </a:cxn>
                <a:cxn ang="0">
                  <a:pos x="4779" y="192"/>
                </a:cxn>
                <a:cxn ang="0">
                  <a:pos x="4920" y="147"/>
                </a:cxn>
                <a:cxn ang="0">
                  <a:pos x="5085" y="90"/>
                </a:cxn>
                <a:cxn ang="0">
                  <a:pos x="5193" y="42"/>
                </a:cxn>
                <a:cxn ang="0">
                  <a:pos x="5283" y="0"/>
                </a:cxn>
                <a:cxn ang="0">
                  <a:pos x="3201" y="0"/>
                </a:cxn>
                <a:cxn ang="0">
                  <a:pos x="2982" y="57"/>
                </a:cxn>
                <a:cxn ang="0">
                  <a:pos x="2775" y="108"/>
                </a:cxn>
                <a:cxn ang="0">
                  <a:pos x="2562" y="150"/>
                </a:cxn>
                <a:cxn ang="0">
                  <a:pos x="2397" y="183"/>
                </a:cxn>
                <a:cxn ang="0">
                  <a:pos x="2205" y="213"/>
                </a:cxn>
                <a:cxn ang="0">
                  <a:pos x="2001" y="243"/>
                </a:cxn>
                <a:cxn ang="0">
                  <a:pos x="1776" y="273"/>
                </a:cxn>
                <a:cxn ang="0">
                  <a:pos x="1536" y="297"/>
                </a:cxn>
                <a:cxn ang="0">
                  <a:pos x="1344" y="312"/>
                </a:cxn>
                <a:cxn ang="0">
                  <a:pos x="1134" y="330"/>
                </a:cxn>
                <a:cxn ang="0">
                  <a:pos x="921" y="342"/>
                </a:cxn>
                <a:cxn ang="0">
                  <a:pos x="696" y="354"/>
                </a:cxn>
                <a:cxn ang="0">
                  <a:pos x="501" y="360"/>
                </a:cxn>
                <a:cxn ang="0">
                  <a:pos x="279" y="366"/>
                </a:cxn>
                <a:cxn ang="0">
                  <a:pos x="99" y="369"/>
                </a:cxn>
                <a:cxn ang="0">
                  <a:pos x="0" y="366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5"/>
                </a:cxn>
                <a:cxn ang="0">
                  <a:pos x="192" y="285"/>
                </a:cxn>
                <a:cxn ang="0">
                  <a:pos x="384" y="282"/>
                </a:cxn>
                <a:cxn ang="0">
                  <a:pos x="579" y="276"/>
                </a:cxn>
                <a:cxn ang="0">
                  <a:pos x="789" y="267"/>
                </a:cxn>
                <a:cxn ang="0">
                  <a:pos x="999" y="258"/>
                </a:cxn>
                <a:cxn ang="0">
                  <a:pos x="1161" y="246"/>
                </a:cxn>
                <a:cxn ang="0">
                  <a:pos x="1302" y="234"/>
                </a:cxn>
                <a:cxn ang="0">
                  <a:pos x="1458" y="222"/>
                </a:cxn>
                <a:cxn ang="0">
                  <a:pos x="1665" y="201"/>
                </a:cxn>
                <a:cxn ang="0">
                  <a:pos x="1992" y="159"/>
                </a:cxn>
                <a:cxn ang="0">
                  <a:pos x="2301" y="117"/>
                </a:cxn>
                <a:cxn ang="0">
                  <a:pos x="2604" y="60"/>
                </a:cxn>
                <a:cxn ang="0">
                  <a:pos x="2883" y="0"/>
                </a:cxn>
                <a:cxn ang="0">
                  <a:pos x="0" y="0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 du masque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October 8-9, 2012</a:t>
            </a:r>
            <a:endParaRPr lang="fr-F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IMI Meeting, Grenoble</a:t>
            </a:r>
            <a:endParaRPr lang="fr-FR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AFC70-F7CE-4DD4-BA87-1408D0DEA3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October 8-9, 2012</a:t>
            </a:r>
            <a:endParaRPr lang="fr-FR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IMI Meeting, Grenoble</a:t>
            </a:r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3ED23-8CE0-486A-B9FE-C7482197B2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October 8-9, 2012</a:t>
            </a:r>
            <a:endParaRPr lang="fr-FR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IMI Meeting, Grenoble</a:t>
            </a:r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F5007-6BAE-4585-8C9E-8ABD8D8C73C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October 8-9, 2012</a:t>
            </a:r>
            <a:endParaRPr lang="fr-FR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IMI Meeting, Grenoble</a:t>
            </a:r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3267E-8A8B-455F-8EE5-3A83778384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re. Texte et clip multimé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'élément multimédia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October 8-9, 2012</a:t>
            </a:r>
            <a:endParaRPr lang="fr-FR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IMI Meeting, Grenoble</a:t>
            </a:r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0E9BF-E864-441F-9FE2-B134AA27DD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October 8-9, 2012</a:t>
            </a:r>
            <a:endParaRPr lang="fr-FR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IMI Meeting, Grenoble</a:t>
            </a:r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8E6C2-9495-450B-94C9-57D62D8B73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October 8-9, 2012</a:t>
            </a:r>
            <a:endParaRPr lang="fr-FR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IMI Meeting, Grenoble</a:t>
            </a:r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3B237-085A-4E7D-BA0C-C8AA24FC4BE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October 8-9, 2012</a:t>
            </a:r>
            <a:endParaRPr lang="fr-FR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IMI Meeting, Grenoble</a:t>
            </a:r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0D12D-8585-4011-A3E9-B7EA09744D9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October 8-9, 2012</a:t>
            </a:r>
            <a:endParaRPr lang="fr-FR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IMI Meeting, Grenoble</a:t>
            </a:r>
            <a:endParaRPr lang="fr-FR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EFBE9-B674-44BB-8800-50A3D7AAA33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October 8-9, 2012</a:t>
            </a:r>
            <a:endParaRPr lang="fr-FR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IMI Meeting, Grenoble</a:t>
            </a:r>
            <a:endParaRPr lang="fr-F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587DE-AA23-4BB4-958B-F832F15E6E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October 8-9, 2012</a:t>
            </a:r>
            <a:endParaRPr lang="fr-FR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IMI Meeting, Grenoble</a:t>
            </a:r>
            <a:endParaRPr 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1C0E2-5B4E-4381-9FE7-038074E1EAE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October 8-9, 2012</a:t>
            </a:r>
            <a:endParaRPr lang="fr-FR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IMI Meeting, Grenoble</a:t>
            </a:r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D7DAC-C43D-4D0D-8054-5A0827FFE8A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October 8-9, 2012</a:t>
            </a:r>
            <a:endParaRPr lang="fr-FR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IMI Meeting, Grenoble</a:t>
            </a:r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F3122-6717-4000-BD93-FE492148525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9525" y="-20638"/>
            <a:ext cx="9153525" cy="6878638"/>
            <a:chOff x="-6" y="-13"/>
            <a:chExt cx="5766" cy="4333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/>
              <a:ahLst/>
              <a:cxnLst>
                <a:cxn ang="0">
                  <a:pos x="0" y="1491"/>
                </a:cxn>
                <a:cxn ang="0">
                  <a:pos x="0" y="0"/>
                </a:cxn>
                <a:cxn ang="0">
                  <a:pos x="171" y="3"/>
                </a:cxn>
                <a:cxn ang="0">
                  <a:pos x="355" y="9"/>
                </a:cxn>
                <a:cxn ang="0">
                  <a:pos x="499" y="21"/>
                </a:cxn>
                <a:cxn ang="0">
                  <a:pos x="650" y="36"/>
                </a:cxn>
                <a:cxn ang="0">
                  <a:pos x="809" y="54"/>
                </a:cxn>
                <a:cxn ang="0">
                  <a:pos x="957" y="78"/>
                </a:cxn>
                <a:cxn ang="0">
                  <a:pos x="1119" y="105"/>
                </a:cxn>
                <a:cxn ang="0">
                  <a:pos x="1261" y="133"/>
                </a:cxn>
                <a:cxn ang="0">
                  <a:pos x="1441" y="175"/>
                </a:cxn>
                <a:cxn ang="0">
                  <a:pos x="1598" y="217"/>
                </a:cxn>
                <a:cxn ang="0">
                  <a:pos x="1763" y="269"/>
                </a:cxn>
                <a:cxn ang="0">
                  <a:pos x="1887" y="308"/>
                </a:cxn>
                <a:cxn ang="0">
                  <a:pos x="2085" y="384"/>
                </a:cxn>
                <a:cxn ang="0">
                  <a:pos x="2230" y="444"/>
                </a:cxn>
                <a:cxn ang="0">
                  <a:pos x="2456" y="547"/>
                </a:cxn>
                <a:cxn ang="0">
                  <a:pos x="2666" y="662"/>
                </a:cxn>
                <a:cxn ang="0">
                  <a:pos x="2859" y="786"/>
                </a:cxn>
                <a:cxn ang="0">
                  <a:pos x="3046" y="920"/>
                </a:cxn>
                <a:cxn ang="0">
                  <a:pos x="3193" y="1038"/>
                </a:cxn>
                <a:cxn ang="0">
                  <a:pos x="3332" y="1168"/>
                </a:cxn>
                <a:cxn ang="0">
                  <a:pos x="3440" y="1280"/>
                </a:cxn>
                <a:cxn ang="0">
                  <a:pos x="3524" y="1380"/>
                </a:cxn>
                <a:cxn ang="0">
                  <a:pos x="3624" y="1491"/>
                </a:cxn>
                <a:cxn ang="0">
                  <a:pos x="3608" y="1491"/>
                </a:cxn>
                <a:cxn ang="0">
                  <a:pos x="0" y="1491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/>
              <a:ahLst/>
              <a:cxnLst>
                <a:cxn ang="0">
                  <a:pos x="2718" y="405"/>
                </a:cxn>
                <a:cxn ang="0">
                  <a:pos x="2466" y="333"/>
                </a:cxn>
                <a:cxn ang="0">
                  <a:pos x="2202" y="261"/>
                </a:cxn>
                <a:cxn ang="0">
                  <a:pos x="1929" y="198"/>
                </a:cxn>
                <a:cxn ang="0">
                  <a:pos x="1695" y="153"/>
                </a:cxn>
                <a:cxn ang="0">
                  <a:pos x="1434" y="111"/>
                </a:cxn>
                <a:cxn ang="0">
                  <a:pos x="1188" y="75"/>
                </a:cxn>
                <a:cxn ang="0">
                  <a:pos x="957" y="48"/>
                </a:cxn>
                <a:cxn ang="0">
                  <a:pos x="747" y="30"/>
                </a:cxn>
                <a:cxn ang="0">
                  <a:pos x="501" y="15"/>
                </a:cxn>
                <a:cxn ang="0">
                  <a:pos x="246" y="3"/>
                </a:cxn>
                <a:cxn ang="0">
                  <a:pos x="0" y="0"/>
                </a:cxn>
                <a:cxn ang="0">
                  <a:pos x="0" y="275"/>
                </a:cxn>
                <a:cxn ang="0">
                  <a:pos x="0" y="345"/>
                </a:cxn>
                <a:cxn ang="0">
                  <a:pos x="0" y="275"/>
                </a:cxn>
                <a:cxn ang="0">
                  <a:pos x="0" y="342"/>
                </a:cxn>
                <a:cxn ang="0">
                  <a:pos x="339" y="351"/>
                </a:cxn>
                <a:cxn ang="0">
                  <a:pos x="606" y="372"/>
                </a:cxn>
                <a:cxn ang="0">
                  <a:pos x="852" y="399"/>
                </a:cxn>
                <a:cxn ang="0">
                  <a:pos x="1068" y="435"/>
                </a:cxn>
                <a:cxn ang="0">
                  <a:pos x="1275" y="474"/>
                </a:cxn>
                <a:cxn ang="0">
                  <a:pos x="1545" y="540"/>
                </a:cxn>
                <a:cxn ang="0">
                  <a:pos x="1761" y="603"/>
                </a:cxn>
                <a:cxn ang="0">
                  <a:pos x="1971" y="678"/>
                </a:cxn>
                <a:cxn ang="0">
                  <a:pos x="2166" y="747"/>
                </a:cxn>
                <a:cxn ang="0">
                  <a:pos x="2397" y="852"/>
                </a:cxn>
                <a:cxn ang="0">
                  <a:pos x="2613" y="960"/>
                </a:cxn>
                <a:cxn ang="0">
                  <a:pos x="2832" y="1095"/>
                </a:cxn>
                <a:cxn ang="0">
                  <a:pos x="3012" y="1212"/>
                </a:cxn>
                <a:cxn ang="0">
                  <a:pos x="3186" y="1347"/>
                </a:cxn>
                <a:cxn ang="0">
                  <a:pos x="3351" y="1497"/>
                </a:cxn>
                <a:cxn ang="0">
                  <a:pos x="3480" y="1629"/>
                </a:cxn>
                <a:cxn ang="0">
                  <a:pos x="3612" y="1785"/>
                </a:cxn>
                <a:cxn ang="0">
                  <a:pos x="3699" y="1901"/>
                </a:cxn>
                <a:cxn ang="0">
                  <a:pos x="5142" y="1901"/>
                </a:cxn>
                <a:cxn ang="0">
                  <a:pos x="5076" y="1827"/>
                </a:cxn>
                <a:cxn ang="0">
                  <a:pos x="4968" y="1707"/>
                </a:cxn>
                <a:cxn ang="0">
                  <a:pos x="4797" y="1539"/>
                </a:cxn>
                <a:cxn ang="0">
                  <a:pos x="4617" y="1383"/>
                </a:cxn>
                <a:cxn ang="0">
                  <a:pos x="4410" y="1221"/>
                </a:cxn>
                <a:cxn ang="0">
                  <a:pos x="4185" y="1071"/>
                </a:cxn>
                <a:cxn ang="0">
                  <a:pos x="3960" y="939"/>
                </a:cxn>
                <a:cxn ang="0">
                  <a:pos x="3708" y="801"/>
                </a:cxn>
                <a:cxn ang="0">
                  <a:pos x="3492" y="702"/>
                </a:cxn>
                <a:cxn ang="0">
                  <a:pos x="3231" y="588"/>
                </a:cxn>
                <a:cxn ang="0">
                  <a:pos x="2964" y="489"/>
                </a:cxn>
                <a:cxn ang="0">
                  <a:pos x="2718" y="405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9"/>
                </a:cxn>
                <a:cxn ang="0">
                  <a:pos x="558" y="357"/>
                </a:cxn>
                <a:cxn ang="0">
                  <a:pos x="807" y="375"/>
                </a:cxn>
                <a:cxn ang="0">
                  <a:pos x="1056" y="399"/>
                </a:cxn>
                <a:cxn ang="0">
                  <a:pos x="1272" y="426"/>
                </a:cxn>
                <a:cxn ang="0">
                  <a:pos x="1539" y="465"/>
                </a:cxn>
                <a:cxn ang="0">
                  <a:pos x="1791" y="510"/>
                </a:cxn>
                <a:cxn ang="0">
                  <a:pos x="2076" y="570"/>
                </a:cxn>
                <a:cxn ang="0">
                  <a:pos x="2334" y="630"/>
                </a:cxn>
                <a:cxn ang="0">
                  <a:pos x="2544" y="687"/>
                </a:cxn>
                <a:cxn ang="0">
                  <a:pos x="2775" y="759"/>
                </a:cxn>
                <a:cxn ang="0">
                  <a:pos x="3003" y="837"/>
                </a:cxn>
                <a:cxn ang="0">
                  <a:pos x="3231" y="924"/>
                </a:cxn>
                <a:cxn ang="0">
                  <a:pos x="3438" y="1005"/>
                </a:cxn>
                <a:cxn ang="0">
                  <a:pos x="3663" y="1110"/>
                </a:cxn>
                <a:cxn ang="0">
                  <a:pos x="3903" y="1233"/>
                </a:cxn>
                <a:cxn ang="0">
                  <a:pos x="4149" y="1374"/>
                </a:cxn>
                <a:cxn ang="0">
                  <a:pos x="4353" y="1506"/>
                </a:cxn>
                <a:cxn ang="0">
                  <a:pos x="4491" y="1602"/>
                </a:cxn>
                <a:cxn ang="0">
                  <a:pos x="4668" y="1740"/>
                </a:cxn>
                <a:cxn ang="0">
                  <a:pos x="4824" y="1875"/>
                </a:cxn>
                <a:cxn ang="0">
                  <a:pos x="4968" y="2016"/>
                </a:cxn>
                <a:cxn ang="0">
                  <a:pos x="5100" y="2154"/>
                </a:cxn>
                <a:cxn ang="0">
                  <a:pos x="5238" y="2324"/>
                </a:cxn>
                <a:cxn ang="0">
                  <a:pos x="5759" y="2324"/>
                </a:cxn>
                <a:cxn ang="0">
                  <a:pos x="5759" y="1245"/>
                </a:cxn>
                <a:cxn ang="0">
                  <a:pos x="5580" y="1119"/>
                </a:cxn>
                <a:cxn ang="0">
                  <a:pos x="5400" y="1020"/>
                </a:cxn>
                <a:cxn ang="0">
                  <a:pos x="5205" y="918"/>
                </a:cxn>
                <a:cxn ang="0">
                  <a:pos x="5031" y="837"/>
                </a:cxn>
                <a:cxn ang="0">
                  <a:pos x="4866" y="771"/>
                </a:cxn>
                <a:cxn ang="0">
                  <a:pos x="4710" y="711"/>
                </a:cxn>
                <a:cxn ang="0">
                  <a:pos x="4545" y="651"/>
                </a:cxn>
                <a:cxn ang="0">
                  <a:pos x="4386" y="600"/>
                </a:cxn>
                <a:cxn ang="0">
                  <a:pos x="4248" y="552"/>
                </a:cxn>
                <a:cxn ang="0">
                  <a:pos x="3993" y="483"/>
                </a:cxn>
                <a:cxn ang="0">
                  <a:pos x="3777" y="423"/>
                </a:cxn>
                <a:cxn ang="0">
                  <a:pos x="3564" y="375"/>
                </a:cxn>
                <a:cxn ang="0">
                  <a:pos x="3282" y="312"/>
                </a:cxn>
                <a:cxn ang="0">
                  <a:pos x="3003" y="261"/>
                </a:cxn>
                <a:cxn ang="0">
                  <a:pos x="2733" y="213"/>
                </a:cxn>
                <a:cxn ang="0">
                  <a:pos x="2451" y="171"/>
                </a:cxn>
                <a:cxn ang="0">
                  <a:pos x="2211" y="138"/>
                </a:cxn>
                <a:cxn ang="0">
                  <a:pos x="1974" y="108"/>
                </a:cxn>
                <a:cxn ang="0">
                  <a:pos x="1665" y="81"/>
                </a:cxn>
                <a:cxn ang="0">
                  <a:pos x="1437" y="60"/>
                </a:cxn>
                <a:cxn ang="0">
                  <a:pos x="1125" y="36"/>
                </a:cxn>
                <a:cxn ang="0">
                  <a:pos x="828" y="21"/>
                </a:cxn>
                <a:cxn ang="0">
                  <a:pos x="558" y="12"/>
                </a:cxn>
                <a:cxn ang="0">
                  <a:pos x="282" y="3"/>
                </a:cxn>
                <a:cxn ang="0">
                  <a:pos x="0" y="0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1"/>
                </a:cxn>
                <a:cxn ang="0">
                  <a:pos x="282" y="357"/>
                </a:cxn>
                <a:cxn ang="0">
                  <a:pos x="627" y="363"/>
                </a:cxn>
                <a:cxn ang="0">
                  <a:pos x="960" y="375"/>
                </a:cxn>
                <a:cxn ang="0">
                  <a:pos x="1218" y="393"/>
                </a:cxn>
                <a:cxn ang="0">
                  <a:pos x="1470" y="411"/>
                </a:cxn>
                <a:cxn ang="0">
                  <a:pos x="1746" y="435"/>
                </a:cxn>
                <a:cxn ang="0">
                  <a:pos x="2022" y="462"/>
                </a:cxn>
                <a:cxn ang="0">
                  <a:pos x="2340" y="504"/>
                </a:cxn>
                <a:cxn ang="0">
                  <a:pos x="2664" y="549"/>
                </a:cxn>
                <a:cxn ang="0">
                  <a:pos x="2952" y="597"/>
                </a:cxn>
                <a:cxn ang="0">
                  <a:pos x="3225" y="648"/>
                </a:cxn>
                <a:cxn ang="0">
                  <a:pos x="3513" y="708"/>
                </a:cxn>
                <a:cxn ang="0">
                  <a:pos x="3693" y="750"/>
                </a:cxn>
                <a:cxn ang="0">
                  <a:pos x="3936" y="810"/>
                </a:cxn>
                <a:cxn ang="0">
                  <a:pos x="4095" y="855"/>
                </a:cxn>
                <a:cxn ang="0">
                  <a:pos x="4281" y="909"/>
                </a:cxn>
                <a:cxn ang="0">
                  <a:pos x="4503" y="981"/>
                </a:cxn>
                <a:cxn ang="0">
                  <a:pos x="4704" y="1053"/>
                </a:cxn>
                <a:cxn ang="0">
                  <a:pos x="4911" y="1131"/>
                </a:cxn>
                <a:cxn ang="0">
                  <a:pos x="5073" y="1197"/>
                </a:cxn>
                <a:cxn ang="0">
                  <a:pos x="5256" y="1281"/>
                </a:cxn>
                <a:cxn ang="0">
                  <a:pos x="5475" y="1401"/>
                </a:cxn>
                <a:cxn ang="0">
                  <a:pos x="5628" y="1482"/>
                </a:cxn>
                <a:cxn ang="0">
                  <a:pos x="5759" y="1572"/>
                </a:cxn>
                <a:cxn ang="0">
                  <a:pos x="5759" y="633"/>
                </a:cxn>
                <a:cxn ang="0">
                  <a:pos x="5493" y="570"/>
                </a:cxn>
                <a:cxn ang="0">
                  <a:pos x="5214" y="501"/>
                </a:cxn>
                <a:cxn ang="0">
                  <a:pos x="4950" y="444"/>
                </a:cxn>
                <a:cxn ang="0">
                  <a:pos x="4701" y="396"/>
                </a:cxn>
                <a:cxn ang="0">
                  <a:pos x="4425" y="348"/>
                </a:cxn>
                <a:cxn ang="0">
                  <a:pos x="4110" y="294"/>
                </a:cxn>
                <a:cxn ang="0">
                  <a:pos x="3813" y="252"/>
                </a:cxn>
                <a:cxn ang="0">
                  <a:pos x="3549" y="213"/>
                </a:cxn>
                <a:cxn ang="0">
                  <a:pos x="3261" y="183"/>
                </a:cxn>
                <a:cxn ang="0">
                  <a:pos x="3015" y="153"/>
                </a:cxn>
                <a:cxn ang="0">
                  <a:pos x="2757" y="129"/>
                </a:cxn>
                <a:cxn ang="0">
                  <a:pos x="2520" y="105"/>
                </a:cxn>
                <a:cxn ang="0">
                  <a:pos x="2301" y="87"/>
                </a:cxn>
                <a:cxn ang="0">
                  <a:pos x="2013" y="66"/>
                </a:cxn>
                <a:cxn ang="0">
                  <a:pos x="1731" y="48"/>
                </a:cxn>
                <a:cxn ang="0">
                  <a:pos x="1524" y="39"/>
                </a:cxn>
                <a:cxn ang="0">
                  <a:pos x="1260" y="27"/>
                </a:cxn>
                <a:cxn ang="0">
                  <a:pos x="966" y="15"/>
                </a:cxn>
                <a:cxn ang="0">
                  <a:pos x="714" y="12"/>
                </a:cxn>
                <a:cxn ang="0">
                  <a:pos x="510" y="6"/>
                </a:cxn>
                <a:cxn ang="0">
                  <a:pos x="243" y="0"/>
                </a:cxn>
                <a:cxn ang="0">
                  <a:pos x="0" y="0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9"/>
                </a:cxn>
                <a:cxn ang="0">
                  <a:pos x="318" y="342"/>
                </a:cxn>
                <a:cxn ang="0">
                  <a:pos x="591" y="348"/>
                </a:cxn>
                <a:cxn ang="0">
                  <a:pos x="846" y="354"/>
                </a:cxn>
                <a:cxn ang="0">
                  <a:pos x="1074" y="360"/>
                </a:cxn>
                <a:cxn ang="0">
                  <a:pos x="1314" y="366"/>
                </a:cxn>
                <a:cxn ang="0">
                  <a:pos x="1599" y="381"/>
                </a:cxn>
                <a:cxn ang="0">
                  <a:pos x="1911" y="399"/>
                </a:cxn>
                <a:cxn ang="0">
                  <a:pos x="2241" y="420"/>
                </a:cxn>
                <a:cxn ang="0">
                  <a:pos x="2619" y="453"/>
                </a:cxn>
                <a:cxn ang="0">
                  <a:pos x="2889" y="477"/>
                </a:cxn>
                <a:cxn ang="0">
                  <a:pos x="3177" y="507"/>
                </a:cxn>
                <a:cxn ang="0">
                  <a:pos x="3498" y="543"/>
                </a:cxn>
                <a:cxn ang="0">
                  <a:pos x="3813" y="585"/>
                </a:cxn>
                <a:cxn ang="0">
                  <a:pos x="4044" y="618"/>
                </a:cxn>
                <a:cxn ang="0">
                  <a:pos x="4365" y="669"/>
                </a:cxn>
                <a:cxn ang="0">
                  <a:pos x="4683" y="726"/>
                </a:cxn>
                <a:cxn ang="0">
                  <a:pos x="4980" y="786"/>
                </a:cxn>
                <a:cxn ang="0">
                  <a:pos x="5268" y="846"/>
                </a:cxn>
                <a:cxn ang="0">
                  <a:pos x="5646" y="942"/>
                </a:cxn>
                <a:cxn ang="0">
                  <a:pos x="5759" y="969"/>
                </a:cxn>
                <a:cxn ang="0">
                  <a:pos x="5759" y="0"/>
                </a:cxn>
                <a:cxn ang="0">
                  <a:pos x="0" y="0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/>
              <a:ahLst/>
              <a:cxnLst>
                <a:cxn ang="0">
                  <a:pos x="0" y="753"/>
                </a:cxn>
                <a:cxn ang="0">
                  <a:pos x="0" y="1059"/>
                </a:cxn>
                <a:cxn ang="0">
                  <a:pos x="5759" y="1059"/>
                </a:cxn>
                <a:cxn ang="0">
                  <a:pos x="5759" y="0"/>
                </a:cxn>
                <a:cxn ang="0">
                  <a:pos x="5430" y="0"/>
                </a:cxn>
                <a:cxn ang="0">
                  <a:pos x="5298" y="84"/>
                </a:cxn>
                <a:cxn ang="0">
                  <a:pos x="5136" y="159"/>
                </a:cxn>
                <a:cxn ang="0">
                  <a:pos x="4968" y="222"/>
                </a:cxn>
                <a:cxn ang="0">
                  <a:pos x="4812" y="267"/>
                </a:cxn>
                <a:cxn ang="0">
                  <a:pos x="4626" y="324"/>
                </a:cxn>
                <a:cxn ang="0">
                  <a:pos x="4440" y="366"/>
                </a:cxn>
                <a:cxn ang="0">
                  <a:pos x="4230" y="414"/>
                </a:cxn>
                <a:cxn ang="0">
                  <a:pos x="3939" y="468"/>
                </a:cxn>
                <a:cxn ang="0">
                  <a:pos x="3711" y="504"/>
                </a:cxn>
                <a:cxn ang="0">
                  <a:pos x="3441" y="543"/>
                </a:cxn>
                <a:cxn ang="0">
                  <a:pos x="3189" y="579"/>
                </a:cxn>
                <a:cxn ang="0">
                  <a:pos x="2925" y="606"/>
                </a:cxn>
                <a:cxn ang="0">
                  <a:pos x="2679" y="633"/>
                </a:cxn>
                <a:cxn ang="0">
                  <a:pos x="2418" y="654"/>
                </a:cxn>
                <a:cxn ang="0">
                  <a:pos x="2142" y="675"/>
                </a:cxn>
                <a:cxn ang="0">
                  <a:pos x="1896" y="693"/>
                </a:cxn>
                <a:cxn ang="0">
                  <a:pos x="1647" y="708"/>
                </a:cxn>
                <a:cxn ang="0">
                  <a:pos x="1404" y="720"/>
                </a:cxn>
                <a:cxn ang="0">
                  <a:pos x="1170" y="732"/>
                </a:cxn>
                <a:cxn ang="0">
                  <a:pos x="906" y="738"/>
                </a:cxn>
                <a:cxn ang="0">
                  <a:pos x="534" y="747"/>
                </a:cxn>
                <a:cxn ang="0">
                  <a:pos x="201" y="753"/>
                </a:cxn>
                <a:cxn ang="0">
                  <a:pos x="0" y="753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0" y="672"/>
                </a:cxn>
                <a:cxn ang="0">
                  <a:pos x="303" y="672"/>
                </a:cxn>
                <a:cxn ang="0">
                  <a:pos x="723" y="663"/>
                </a:cxn>
                <a:cxn ang="0">
                  <a:pos x="1020" y="654"/>
                </a:cxn>
                <a:cxn ang="0">
                  <a:pos x="1302" y="642"/>
                </a:cxn>
                <a:cxn ang="0">
                  <a:pos x="1554" y="630"/>
                </a:cxn>
                <a:cxn ang="0">
                  <a:pos x="1779" y="615"/>
                </a:cxn>
                <a:cxn ang="0">
                  <a:pos x="1962" y="606"/>
                </a:cxn>
                <a:cxn ang="0">
                  <a:pos x="2193" y="588"/>
                </a:cxn>
                <a:cxn ang="0">
                  <a:pos x="2448" y="570"/>
                </a:cxn>
                <a:cxn ang="0">
                  <a:pos x="2700" y="546"/>
                </a:cxn>
                <a:cxn ang="0">
                  <a:pos x="2904" y="528"/>
                </a:cxn>
                <a:cxn ang="0">
                  <a:pos x="3138" y="498"/>
                </a:cxn>
                <a:cxn ang="0">
                  <a:pos x="3324" y="474"/>
                </a:cxn>
                <a:cxn ang="0">
                  <a:pos x="3534" y="447"/>
                </a:cxn>
                <a:cxn ang="0">
                  <a:pos x="3735" y="420"/>
                </a:cxn>
                <a:cxn ang="0">
                  <a:pos x="3933" y="384"/>
                </a:cxn>
                <a:cxn ang="0">
                  <a:pos x="4116" y="351"/>
                </a:cxn>
                <a:cxn ang="0">
                  <a:pos x="4266" y="318"/>
                </a:cxn>
                <a:cxn ang="0">
                  <a:pos x="4446" y="279"/>
                </a:cxn>
                <a:cxn ang="0">
                  <a:pos x="4620" y="237"/>
                </a:cxn>
                <a:cxn ang="0">
                  <a:pos x="4779" y="192"/>
                </a:cxn>
                <a:cxn ang="0">
                  <a:pos x="4920" y="147"/>
                </a:cxn>
                <a:cxn ang="0">
                  <a:pos x="5085" y="90"/>
                </a:cxn>
                <a:cxn ang="0">
                  <a:pos x="5193" y="42"/>
                </a:cxn>
                <a:cxn ang="0">
                  <a:pos x="5283" y="0"/>
                </a:cxn>
                <a:cxn ang="0">
                  <a:pos x="3201" y="0"/>
                </a:cxn>
                <a:cxn ang="0">
                  <a:pos x="2982" y="57"/>
                </a:cxn>
                <a:cxn ang="0">
                  <a:pos x="2775" y="108"/>
                </a:cxn>
                <a:cxn ang="0">
                  <a:pos x="2562" y="150"/>
                </a:cxn>
                <a:cxn ang="0">
                  <a:pos x="2397" y="183"/>
                </a:cxn>
                <a:cxn ang="0">
                  <a:pos x="2205" y="213"/>
                </a:cxn>
                <a:cxn ang="0">
                  <a:pos x="2001" y="243"/>
                </a:cxn>
                <a:cxn ang="0">
                  <a:pos x="1776" y="273"/>
                </a:cxn>
                <a:cxn ang="0">
                  <a:pos x="1536" y="297"/>
                </a:cxn>
                <a:cxn ang="0">
                  <a:pos x="1344" y="312"/>
                </a:cxn>
                <a:cxn ang="0">
                  <a:pos x="1134" y="330"/>
                </a:cxn>
                <a:cxn ang="0">
                  <a:pos x="921" y="342"/>
                </a:cxn>
                <a:cxn ang="0">
                  <a:pos x="696" y="354"/>
                </a:cxn>
                <a:cxn ang="0">
                  <a:pos x="501" y="360"/>
                </a:cxn>
                <a:cxn ang="0">
                  <a:pos x="279" y="366"/>
                </a:cxn>
                <a:cxn ang="0">
                  <a:pos x="99" y="369"/>
                </a:cxn>
                <a:cxn ang="0">
                  <a:pos x="0" y="366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5"/>
                </a:cxn>
                <a:cxn ang="0">
                  <a:pos x="192" y="285"/>
                </a:cxn>
                <a:cxn ang="0">
                  <a:pos x="384" y="282"/>
                </a:cxn>
                <a:cxn ang="0">
                  <a:pos x="579" y="276"/>
                </a:cxn>
                <a:cxn ang="0">
                  <a:pos x="789" y="267"/>
                </a:cxn>
                <a:cxn ang="0">
                  <a:pos x="999" y="258"/>
                </a:cxn>
                <a:cxn ang="0">
                  <a:pos x="1161" y="246"/>
                </a:cxn>
                <a:cxn ang="0">
                  <a:pos x="1302" y="234"/>
                </a:cxn>
                <a:cxn ang="0">
                  <a:pos x="1458" y="222"/>
                </a:cxn>
                <a:cxn ang="0">
                  <a:pos x="1665" y="201"/>
                </a:cxn>
                <a:cxn ang="0">
                  <a:pos x="1992" y="159"/>
                </a:cxn>
                <a:cxn ang="0">
                  <a:pos x="2301" y="117"/>
                </a:cxn>
                <a:cxn ang="0">
                  <a:pos x="2604" y="60"/>
                </a:cxn>
                <a:cxn ang="0">
                  <a:pos x="2883" y="0"/>
                </a:cxn>
                <a:cxn ang="0">
                  <a:pos x="0" y="0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0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October 8-9, 2012</a:t>
            </a:r>
            <a:endParaRPr lang="fr-FR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IMI Meeting, Grenoble</a:t>
            </a:r>
            <a:endParaRPr lang="fr-FR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fld id="{0962B2AD-ADD2-453B-A67B-434C00C5A78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032" name="Picture 17" descr="fost-small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48600" y="6172200"/>
            <a:ext cx="9906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30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October 8-9, 2012</a:t>
            </a:r>
            <a:endParaRPr lang="fr-FR"/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184525" y="2781300"/>
            <a:ext cx="2682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fr-FR" sz="3600">
                <a:solidFill>
                  <a:srgbClr val="66FF33"/>
                </a:solidFill>
                <a:latin typeface="Times New Roman" pitchFamily="18" charset="0"/>
              </a:rPr>
              <a:t>Hervé Beust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914400" y="3860800"/>
            <a:ext cx="70500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dirty="0">
                <a:solidFill>
                  <a:schemeClr val="accent1"/>
                </a:solidFill>
                <a:latin typeface="+mn-lt"/>
              </a:rPr>
              <a:t>I</a:t>
            </a:r>
            <a:r>
              <a:rPr lang="fr-FR" dirty="0">
                <a:solidFill>
                  <a:srgbClr val="66FF33"/>
                </a:solidFill>
                <a:latin typeface="+mn-lt"/>
              </a:rPr>
              <a:t>nstitut de </a:t>
            </a:r>
            <a:r>
              <a:rPr lang="fr-FR" dirty="0">
                <a:solidFill>
                  <a:schemeClr val="accent1"/>
                </a:solidFill>
                <a:latin typeface="+mn-lt"/>
              </a:rPr>
              <a:t>P</a:t>
            </a:r>
            <a:r>
              <a:rPr lang="fr-FR" dirty="0">
                <a:solidFill>
                  <a:srgbClr val="66FF33"/>
                </a:solidFill>
                <a:latin typeface="+mn-lt"/>
              </a:rPr>
              <a:t>lanétologie et d’</a:t>
            </a:r>
            <a:r>
              <a:rPr lang="fr-FR" dirty="0">
                <a:solidFill>
                  <a:schemeClr val="accent1"/>
                </a:solidFill>
                <a:latin typeface="+mn-lt"/>
              </a:rPr>
              <a:t>A</a:t>
            </a:r>
            <a:r>
              <a:rPr lang="fr-FR" dirty="0">
                <a:solidFill>
                  <a:srgbClr val="66FF33"/>
                </a:solidFill>
                <a:latin typeface="+mn-lt"/>
              </a:rPr>
              <a:t>strophysique de </a:t>
            </a:r>
            <a:r>
              <a:rPr lang="fr-FR" dirty="0">
                <a:solidFill>
                  <a:schemeClr val="accent1"/>
                </a:solidFill>
                <a:latin typeface="+mn-lt"/>
              </a:rPr>
              <a:t>G</a:t>
            </a:r>
            <a:r>
              <a:rPr lang="fr-FR" dirty="0">
                <a:solidFill>
                  <a:srgbClr val="66FF33"/>
                </a:solidFill>
                <a:latin typeface="+mn-lt"/>
              </a:rPr>
              <a:t>renoble</a:t>
            </a:r>
            <a:endParaRPr lang="fr-FR" dirty="0">
              <a:solidFill>
                <a:schemeClr val="folHlink"/>
              </a:solidFill>
              <a:latin typeface="+mn-lt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dirty="0">
                <a:solidFill>
                  <a:schemeClr val="folHlink"/>
                </a:solidFill>
                <a:latin typeface="+mn-lt"/>
              </a:rPr>
              <a:t>  FOST team</a:t>
            </a:r>
            <a:r>
              <a:rPr lang="fr-FR" sz="3600" dirty="0">
                <a:latin typeface="+mn-lt"/>
              </a:rPr>
              <a:t> </a:t>
            </a:r>
          </a:p>
        </p:txBody>
      </p:sp>
      <p:sp>
        <p:nvSpPr>
          <p:cNvPr id="307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676400"/>
          </a:xfrm>
        </p:spPr>
        <p:txBody>
          <a:bodyPr/>
          <a:lstStyle/>
          <a:p>
            <a:pPr eaLnBrk="1" hangingPunct="1"/>
            <a:r>
              <a:rPr lang="fr-FR" sz="4000" dirty="0" err="1" smtClean="0"/>
              <a:t>Kozai</a:t>
            </a:r>
            <a:r>
              <a:rPr lang="fr-FR" sz="4000" dirty="0" smtClean="0"/>
              <a:t> </a:t>
            </a:r>
            <a:r>
              <a:rPr lang="fr-FR" sz="4000" dirty="0" smtClean="0"/>
              <a:t>migration </a:t>
            </a:r>
            <a:r>
              <a:rPr lang="fr-FR" sz="4000" dirty="0" err="1" smtClean="0"/>
              <a:t>with</a:t>
            </a:r>
            <a:r>
              <a:rPr lang="fr-FR" sz="4000" dirty="0" smtClean="0"/>
              <a:t> tidal friction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/>
              <a:t>Application to GJ 436 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1800" dirty="0" smtClean="0">
                <a:solidFill>
                  <a:srgbClr val="FFFF00"/>
                </a:solidFill>
              </a:rPr>
              <a:t>(Beust et al., 2012, A&amp;A 545, A88)</a:t>
            </a:r>
            <a:endParaRPr lang="fr-FR" sz="1800" dirty="0" smtClean="0">
              <a:solidFill>
                <a:srgbClr val="FFFF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IMI Meeting, Grenoble</a:t>
            </a:r>
            <a:endParaRPr lang="fr-FR"/>
          </a:p>
        </p:txBody>
      </p:sp>
      <p:pic>
        <p:nvPicPr>
          <p:cNvPr id="3079" name="Image 11" descr="logo-ioweb-ipag(1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4519613"/>
            <a:ext cx="1512887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Image 9" descr="logosu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5445125"/>
            <a:ext cx="2087562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Image 12" descr="logo-UJF-couleur-droite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5445125"/>
            <a:ext cx="158273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Image 10" descr="logo-CNRS-nouveau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5975" y="5086350"/>
            <a:ext cx="10779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685800" y="214313"/>
            <a:ext cx="7772400" cy="1143000"/>
          </a:xfrm>
        </p:spPr>
        <p:txBody>
          <a:bodyPr/>
          <a:lstStyle/>
          <a:p>
            <a:r>
              <a:rPr lang="fr-FR" sz="3600" smtClean="0"/>
              <a:t>Alternative scenario : Kozai migration</a:t>
            </a: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685800" y="1571625"/>
            <a:ext cx="7772400" cy="4114800"/>
          </a:xfrm>
        </p:spPr>
        <p:txBody>
          <a:bodyPr/>
          <a:lstStyle/>
          <a:p>
            <a:r>
              <a:rPr lang="fr-FR" smtClean="0"/>
              <a:t>Idea : </a:t>
            </a:r>
            <a:r>
              <a:rPr lang="fr-FR" smtClean="0">
                <a:solidFill>
                  <a:srgbClr val="FFFF00"/>
                </a:solidFill>
              </a:rPr>
              <a:t>GJ 436b was formerly further away </a:t>
            </a:r>
            <a:r>
              <a:rPr lang="fr-FR" smtClean="0"/>
              <a:t>from the star (~10 times)</a:t>
            </a:r>
            <a:endParaRPr lang="fr-FR" smtClean="0">
              <a:solidFill>
                <a:srgbClr val="FFFF00"/>
              </a:solidFill>
            </a:endParaRPr>
          </a:p>
          <a:p>
            <a:r>
              <a:rPr lang="fr-FR" smtClean="0"/>
              <a:t>Kozai resonance is efficent : </a:t>
            </a:r>
            <a:r>
              <a:rPr lang="fr-FR" smtClean="0">
                <a:solidFill>
                  <a:srgbClr val="FFFF00"/>
                </a:solidFill>
              </a:rPr>
              <a:t>eccentricity increases periodically</a:t>
            </a:r>
          </a:p>
          <a:p>
            <a:r>
              <a:rPr lang="fr-FR" smtClean="0"/>
              <a:t>At periastron, tides are active in high eccentricity phases </a:t>
            </a:r>
            <a:r>
              <a:rPr lang="fr-FR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⟹</a:t>
            </a:r>
            <a:r>
              <a:rPr lang="fr-FR" smtClean="0">
                <a:ea typeface="Cambria Math" pitchFamily="18" charset="0"/>
                <a:cs typeface="Cambria Math" pitchFamily="18" charset="0"/>
              </a:rPr>
              <a:t> </a:t>
            </a:r>
            <a:r>
              <a:rPr lang="fr-FR" smtClean="0">
                <a:solidFill>
                  <a:srgbClr val="FFFF00"/>
                </a:solidFill>
                <a:ea typeface="Cambria Math" pitchFamily="18" charset="0"/>
                <a:cs typeface="Cambria Math" pitchFamily="18" charset="0"/>
              </a:rPr>
              <a:t>Slow orbital decay</a:t>
            </a:r>
            <a:endParaRPr lang="fr-FR" smtClean="0">
              <a:solidFill>
                <a:srgbClr val="FFFF00"/>
              </a:solidFill>
            </a:endParaRPr>
          </a:p>
          <a:p>
            <a:r>
              <a:rPr lang="fr-FR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⟹ </a:t>
            </a:r>
            <a:r>
              <a:rPr lang="fr-FR" smtClean="0"/>
              <a:t>Present day location with residual eccentricity ? </a:t>
            </a:r>
            <a:r>
              <a:rPr lang="fr-FR" smtClean="0">
                <a:solidFill>
                  <a:srgbClr val="66FF33"/>
                </a:solidFill>
              </a:rPr>
              <a:t>Perhaps, needs to be tested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October 8-9, 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IMI Meeting, Grenoble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685800" y="214313"/>
            <a:ext cx="7772400" cy="1143000"/>
          </a:xfrm>
        </p:spPr>
        <p:txBody>
          <a:bodyPr/>
          <a:lstStyle/>
          <a:p>
            <a:r>
              <a:rPr lang="fr-FR" smtClean="0"/>
              <a:t>Let us try it !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285875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fr-FR" sz="2800" dirty="0" smtClean="0"/>
              <a:t>Put GJ 436 b  </a:t>
            </a:r>
            <a:r>
              <a:rPr lang="fr-FR" sz="2800" dirty="0" smtClean="0">
                <a:solidFill>
                  <a:schemeClr val="accent5">
                    <a:lumMod val="75000"/>
                  </a:schemeClr>
                </a:solidFill>
              </a:rPr>
              <a:t>10</a:t>
            </a:r>
            <a:r>
              <a:rPr lang="fr-FR" sz="2800" dirty="0" smtClean="0"/>
              <a:t> times </a:t>
            </a:r>
            <a:r>
              <a:rPr lang="fr-FR" sz="2800" dirty="0" err="1" smtClean="0"/>
              <a:t>further</a:t>
            </a:r>
            <a:r>
              <a:rPr lang="fr-FR" sz="2800" dirty="0" smtClean="0"/>
              <a:t> </a:t>
            </a:r>
            <a:r>
              <a:rPr lang="fr-FR" sz="2800" dirty="0" err="1" smtClean="0"/>
              <a:t>away</a:t>
            </a:r>
            <a:r>
              <a:rPr lang="fr-FR" sz="2800" dirty="0" smtClean="0"/>
              <a:t> </a:t>
            </a:r>
            <a:r>
              <a:rPr lang="fr-FR" sz="2800" dirty="0" err="1" smtClean="0"/>
              <a:t>than</a:t>
            </a:r>
            <a:r>
              <a:rPr lang="fr-FR" sz="2800" dirty="0" smtClean="0"/>
              <a:t> </a:t>
            </a:r>
            <a:r>
              <a:rPr lang="fr-FR" sz="2800" dirty="0" err="1" smtClean="0"/>
              <a:t>today</a:t>
            </a:r>
            <a:r>
              <a:rPr lang="fr-FR" sz="2800" dirty="0" smtClean="0">
                <a:solidFill>
                  <a:srgbClr val="FFFF00"/>
                </a:solidFill>
              </a:rPr>
              <a:t>. </a:t>
            </a:r>
            <a:r>
              <a:rPr lang="fr-FR" sz="2800" dirty="0" err="1" smtClean="0"/>
              <a:t>Result</a:t>
            </a:r>
            <a:r>
              <a:rPr lang="fr-FR" sz="2800" dirty="0" smtClean="0"/>
              <a:t> : </a:t>
            </a:r>
            <a:r>
              <a:rPr lang="fr-FR" sz="2800" dirty="0" err="1" smtClean="0"/>
              <a:t>Kozai</a:t>
            </a:r>
            <a:r>
              <a:rPr lang="fr-FR" sz="2800" dirty="0" smtClean="0"/>
              <a:t> ! </a:t>
            </a:r>
          </a:p>
          <a:p>
            <a:pPr>
              <a:defRPr/>
            </a:pPr>
            <a:endParaRPr lang="fr-FR" sz="2800" dirty="0" smtClean="0"/>
          </a:p>
          <a:p>
            <a:pPr>
              <a:defRPr/>
            </a:pPr>
            <a:endParaRPr lang="fr-FR" sz="2800" dirty="0" smtClean="0"/>
          </a:p>
          <a:p>
            <a:pPr>
              <a:defRPr/>
            </a:pPr>
            <a:endParaRPr lang="fr-FR" sz="2800" dirty="0" smtClean="0"/>
          </a:p>
          <a:p>
            <a:pPr>
              <a:defRPr/>
            </a:pPr>
            <a:endParaRPr lang="fr-FR" sz="2800" dirty="0" smtClean="0"/>
          </a:p>
          <a:p>
            <a:pPr>
              <a:buFontTx/>
              <a:buNone/>
              <a:defRPr/>
            </a:pPr>
            <a:endParaRPr lang="fr-FR" sz="2800" dirty="0" smtClean="0"/>
          </a:p>
          <a:p>
            <a:pPr>
              <a:buFontTx/>
              <a:buNone/>
              <a:defRPr/>
            </a:pPr>
            <a:endParaRPr lang="fr-FR" sz="2800" dirty="0" smtClean="0"/>
          </a:p>
          <a:p>
            <a:pPr>
              <a:defRPr/>
            </a:pPr>
            <a:r>
              <a:rPr lang="fr-FR" sz="2800" dirty="0" smtClean="0"/>
              <a:t>But </a:t>
            </a:r>
            <a:r>
              <a:rPr lang="fr-FR" sz="2800" dirty="0" err="1" smtClean="0">
                <a:solidFill>
                  <a:srgbClr val="FFFF00"/>
                </a:solidFill>
              </a:rPr>
              <a:t>don’t</a:t>
            </a:r>
            <a:r>
              <a:rPr lang="fr-FR" sz="2800" dirty="0" smtClean="0">
                <a:solidFill>
                  <a:srgbClr val="FFFF00"/>
                </a:solidFill>
              </a:rPr>
              <a:t> put the perturber </a:t>
            </a:r>
            <a:r>
              <a:rPr lang="fr-FR" sz="2800" dirty="0" err="1" smtClean="0">
                <a:solidFill>
                  <a:srgbClr val="FFFF00"/>
                </a:solidFill>
              </a:rPr>
              <a:t>too</a:t>
            </a:r>
            <a:r>
              <a:rPr lang="fr-FR" sz="2800" dirty="0" smtClean="0">
                <a:solidFill>
                  <a:srgbClr val="FFFF00"/>
                </a:solidFill>
              </a:rPr>
              <a:t> far </a:t>
            </a:r>
            <a:r>
              <a:rPr lang="fr-FR" sz="2800" dirty="0" err="1" smtClean="0">
                <a:solidFill>
                  <a:srgbClr val="FFFF00"/>
                </a:solidFill>
              </a:rPr>
              <a:t>away</a:t>
            </a:r>
            <a:r>
              <a:rPr lang="fr-FR" sz="2800" dirty="0" smtClean="0">
                <a:solidFill>
                  <a:srgbClr val="FFFF00"/>
                </a:solidFill>
              </a:rPr>
              <a:t> or GJ436b </a:t>
            </a:r>
            <a:r>
              <a:rPr lang="fr-FR" sz="2800" dirty="0" err="1" smtClean="0">
                <a:solidFill>
                  <a:srgbClr val="FFFF00"/>
                </a:solidFill>
              </a:rPr>
              <a:t>too</a:t>
            </a:r>
            <a:r>
              <a:rPr lang="fr-FR" sz="2800" dirty="0" smtClean="0">
                <a:solidFill>
                  <a:srgbClr val="FFFF00"/>
                </a:solidFill>
              </a:rPr>
              <a:t> close</a:t>
            </a:r>
            <a:r>
              <a:rPr lang="fr-FR" sz="2800" dirty="0" smtClean="0"/>
              <a:t>, </a:t>
            </a:r>
            <a:r>
              <a:rPr lang="fr-FR" sz="2800" dirty="0" err="1" smtClean="0"/>
              <a:t>otherwize</a:t>
            </a:r>
            <a:r>
              <a:rPr lang="fr-FR" sz="2800" dirty="0" smtClean="0"/>
              <a:t> no more </a:t>
            </a:r>
            <a:r>
              <a:rPr lang="fr-FR" sz="2800" dirty="0" err="1" smtClean="0"/>
              <a:t>Kozai</a:t>
            </a:r>
            <a:r>
              <a:rPr lang="fr-FR" sz="2800" dirty="0" smtClean="0"/>
              <a:t>…</a:t>
            </a:r>
            <a:endParaRPr lang="fr-FR" sz="2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October 8-9, 2012</a:t>
            </a:r>
            <a:endParaRPr lang="fr-FR"/>
          </a:p>
        </p:txBody>
      </p:sp>
      <p:pic>
        <p:nvPicPr>
          <p:cNvPr id="12293" name="Image 6" descr="e_ax10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4775" y="1928813"/>
            <a:ext cx="45148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e_loi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0175" y="1939925"/>
            <a:ext cx="4703763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IMI Meeting, Grenoble</a:t>
            </a:r>
            <a:endParaRPr lang="fr-FR"/>
          </a:p>
        </p:txBody>
      </p:sp>
      <p:pic>
        <p:nvPicPr>
          <p:cNvPr id="9" name="Image 5" descr="e_ax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75" y="1901825"/>
            <a:ext cx="4722813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685800" y="214313"/>
            <a:ext cx="7772400" cy="1143000"/>
          </a:xfrm>
        </p:spPr>
        <p:txBody>
          <a:bodyPr/>
          <a:lstStyle/>
          <a:p>
            <a:r>
              <a:rPr lang="fr-FR" sz="4000" smtClean="0"/>
              <a:t>See what occurs in more details…</a:t>
            </a:r>
          </a:p>
        </p:txBody>
      </p:sp>
      <p:sp>
        <p:nvSpPr>
          <p:cNvPr id="13315" name="Espace réservé du contenu 2"/>
          <p:cNvSpPr>
            <a:spLocks noGrp="1"/>
          </p:cNvSpPr>
          <p:nvPr>
            <p:ph idx="1"/>
          </p:nvPr>
        </p:nvSpPr>
        <p:spPr>
          <a:xfrm>
            <a:off x="685800" y="1285875"/>
            <a:ext cx="7772400" cy="4114800"/>
          </a:xfrm>
        </p:spPr>
        <p:txBody>
          <a:bodyPr/>
          <a:lstStyle/>
          <a:p>
            <a:r>
              <a:rPr lang="fr-FR" sz="2800" smtClean="0">
                <a:solidFill>
                  <a:srgbClr val="66FF33"/>
                </a:solidFill>
              </a:rPr>
              <a:t>Spin axis</a:t>
            </a:r>
            <a:r>
              <a:rPr lang="fr-FR" sz="2800" smtClean="0"/>
              <a:t> is quickly aligned and synchronized </a:t>
            </a:r>
            <a:r>
              <a:rPr lang="fr-FR" sz="2800" i="1" smtClean="0"/>
              <a:t>with angular velocity </a:t>
            </a:r>
            <a:r>
              <a:rPr lang="fr-FR" sz="2800" i="1" smtClean="0">
                <a:solidFill>
                  <a:srgbClr val="FFFF00"/>
                </a:solidFill>
              </a:rPr>
              <a:t>at periastron</a:t>
            </a:r>
          </a:p>
          <a:p>
            <a:endParaRPr lang="fr-FR" sz="2800" smtClean="0">
              <a:solidFill>
                <a:srgbClr val="FFFF00"/>
              </a:solidFill>
            </a:endParaRPr>
          </a:p>
          <a:p>
            <a:endParaRPr lang="fr-FR" sz="2800" smtClean="0">
              <a:solidFill>
                <a:srgbClr val="FFFF00"/>
              </a:solidFill>
            </a:endParaRPr>
          </a:p>
          <a:p>
            <a:endParaRPr lang="fr-FR" sz="2800" smtClean="0">
              <a:solidFill>
                <a:srgbClr val="FFFF00"/>
              </a:solidFill>
            </a:endParaRPr>
          </a:p>
          <a:p>
            <a:endParaRPr lang="fr-FR" sz="2800" smtClean="0">
              <a:solidFill>
                <a:srgbClr val="FFFF00"/>
              </a:solidFill>
            </a:endParaRPr>
          </a:p>
          <a:p>
            <a:endParaRPr lang="fr-FR" sz="2800" smtClean="0">
              <a:solidFill>
                <a:srgbClr val="FFFF00"/>
              </a:solidFill>
            </a:endParaRPr>
          </a:p>
          <a:p>
            <a:endParaRPr lang="fr-FR" sz="2800" smtClean="0">
              <a:solidFill>
                <a:srgbClr val="FFFF00"/>
              </a:solidFill>
            </a:endParaRPr>
          </a:p>
          <a:p>
            <a:r>
              <a:rPr lang="fr-FR" sz="2800" smtClean="0">
                <a:solidFill>
                  <a:srgbClr val="FFFF00"/>
                </a:solidFill>
              </a:rPr>
              <a:t>The planet gets accelerated !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October 8-9, 2012</a:t>
            </a:r>
            <a:endParaRPr lang="fr-FR"/>
          </a:p>
        </p:txBody>
      </p:sp>
      <p:pic>
        <p:nvPicPr>
          <p:cNvPr id="13317" name="Image 6" descr="irot_ax10_shor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588" y="2357438"/>
            <a:ext cx="3863975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Image 7" descr="rot_ax10_shor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6163" y="2357438"/>
            <a:ext cx="3859212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IMI Meeting, Grenoble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685800" y="214313"/>
            <a:ext cx="7772400" cy="1143000"/>
          </a:xfrm>
        </p:spPr>
        <p:txBody>
          <a:bodyPr/>
          <a:lstStyle/>
          <a:p>
            <a:r>
              <a:rPr lang="fr-FR" sz="4000" smtClean="0"/>
              <a:t>Orbital decay ? </a:t>
            </a: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685800" y="1285875"/>
            <a:ext cx="7772400" cy="4114800"/>
          </a:xfrm>
        </p:spPr>
        <p:txBody>
          <a:bodyPr/>
          <a:lstStyle/>
          <a:p>
            <a:r>
              <a:rPr lang="fr-FR" sz="2800" smtClean="0"/>
              <a:t>Yes, when the eccentricity is high…</a:t>
            </a:r>
            <a:endParaRPr lang="fr-FR" sz="2800" smtClean="0">
              <a:solidFill>
                <a:srgbClr val="FFFF00"/>
              </a:solidFill>
            </a:endParaRPr>
          </a:p>
          <a:p>
            <a:endParaRPr lang="fr-FR" sz="2800" smtClean="0">
              <a:solidFill>
                <a:srgbClr val="FFFF00"/>
              </a:solidFill>
            </a:endParaRPr>
          </a:p>
          <a:p>
            <a:endParaRPr lang="fr-FR" sz="2800" smtClean="0">
              <a:solidFill>
                <a:srgbClr val="FFFF00"/>
              </a:solidFill>
            </a:endParaRPr>
          </a:p>
          <a:p>
            <a:endParaRPr lang="fr-FR" sz="2800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fr-FR" sz="280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October 8-9, 2012</a:t>
            </a:r>
            <a:endParaRPr lang="fr-FR"/>
          </a:p>
        </p:txBody>
      </p:sp>
      <p:pic>
        <p:nvPicPr>
          <p:cNvPr id="14341" name="Image 9" descr="a_ax10_shor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8663" y="2000250"/>
            <a:ext cx="5216525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IMI Meeting, Grenoble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685800" y="214313"/>
            <a:ext cx="7772400" cy="1143000"/>
          </a:xfrm>
        </p:spPr>
        <p:txBody>
          <a:bodyPr/>
          <a:lstStyle/>
          <a:p>
            <a:r>
              <a:rPr lang="fr-FR" sz="4000" smtClean="0"/>
              <a:t>On a longer timescale… </a:t>
            </a:r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>
          <a:xfrm>
            <a:off x="250825" y="1285875"/>
            <a:ext cx="8713788" cy="4806950"/>
          </a:xfrm>
        </p:spPr>
        <p:txBody>
          <a:bodyPr/>
          <a:lstStyle/>
          <a:p>
            <a:r>
              <a:rPr lang="fr-FR" sz="2400" smtClean="0">
                <a:solidFill>
                  <a:srgbClr val="66FF33"/>
                </a:solidFill>
              </a:rPr>
              <a:t>Two-fold evolution</a:t>
            </a:r>
            <a:r>
              <a:rPr lang="fr-FR" sz="2400" smtClean="0"/>
              <a:t>: Kozai cycles keep working  several Gyrs, and finally  stop. Afterwards, a slow  circularization starts. </a:t>
            </a:r>
          </a:p>
          <a:p>
            <a:endParaRPr lang="fr-FR" sz="2400" smtClean="0"/>
          </a:p>
          <a:p>
            <a:endParaRPr lang="fr-FR" sz="2400" smtClean="0">
              <a:solidFill>
                <a:srgbClr val="FFFF00"/>
              </a:solidFill>
            </a:endParaRPr>
          </a:p>
          <a:p>
            <a:endParaRPr lang="fr-FR" sz="2400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fr-FR" sz="2400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fr-FR" sz="2400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fr-FR" sz="2400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fr-FR" sz="2400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fr-FR" sz="2400" smtClean="0">
                <a:solidFill>
                  <a:srgbClr val="FFFF00"/>
                </a:solidFill>
              </a:rPr>
              <a:t>  </a:t>
            </a:r>
          </a:p>
          <a:p>
            <a:r>
              <a:rPr lang="fr-FR" sz="2400" smtClean="0">
                <a:solidFill>
                  <a:srgbClr val="FFFF00"/>
                </a:solidFill>
              </a:rPr>
              <a:t>A mechanism identified by Fabrycky &amp; Tremaine (2007) </a:t>
            </a:r>
          </a:p>
          <a:p>
            <a:endParaRPr lang="fr-FR" sz="2400" smtClean="0">
              <a:solidFill>
                <a:srgbClr val="FFFF00"/>
              </a:solidFill>
            </a:endParaRPr>
          </a:p>
          <a:p>
            <a:endParaRPr lang="fr-FR" sz="2400" smtClean="0">
              <a:solidFill>
                <a:srgbClr val="FFFF00"/>
              </a:solidFill>
            </a:endParaRPr>
          </a:p>
          <a:p>
            <a:endParaRPr lang="fr-FR" sz="2400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fr-FR" sz="240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October 8-9, 2012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IMI Meeting, Grenoble</a:t>
            </a:r>
            <a:endParaRPr lang="fr-FR" dirty="0"/>
          </a:p>
        </p:txBody>
      </p:sp>
      <p:pic>
        <p:nvPicPr>
          <p:cNvPr id="15366" name="Image 6" descr="e_lo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492375"/>
            <a:ext cx="42957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Image 8" descr="irel_lo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25" y="2492375"/>
            <a:ext cx="4260850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685800" y="214313"/>
            <a:ext cx="7772400" cy="1143000"/>
          </a:xfrm>
        </p:spPr>
        <p:txBody>
          <a:bodyPr/>
          <a:lstStyle/>
          <a:p>
            <a:r>
              <a:rPr lang="fr-FR" sz="4000" smtClean="0"/>
              <a:t>On a longer timescale (II)… </a:t>
            </a: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685800" y="1285874"/>
            <a:ext cx="8062913" cy="5023445"/>
          </a:xfrm>
        </p:spPr>
        <p:txBody>
          <a:bodyPr/>
          <a:lstStyle/>
          <a:p>
            <a:r>
              <a:rPr lang="fr-FR" sz="2000" dirty="0" err="1" smtClean="0"/>
              <a:t>When</a:t>
            </a:r>
            <a:r>
              <a:rPr lang="fr-FR" sz="2000" dirty="0" smtClean="0"/>
              <a:t> </a:t>
            </a:r>
            <a:r>
              <a:rPr lang="fr-FR" sz="2000" dirty="0" err="1" smtClean="0"/>
              <a:t>Kozai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finished</a:t>
            </a:r>
            <a:r>
              <a:rPr lang="fr-FR" sz="2000" dirty="0" smtClean="0"/>
              <a:t>, the </a:t>
            </a:r>
            <a:r>
              <a:rPr lang="fr-FR" sz="2000" dirty="0" err="1" smtClean="0"/>
              <a:t>orbits</a:t>
            </a:r>
            <a:r>
              <a:rPr lang="fr-FR" sz="2000" dirty="0" smtClean="0"/>
              <a:t> </a:t>
            </a:r>
            <a:r>
              <a:rPr lang="fr-FR" sz="2000" dirty="0" err="1" smtClean="0"/>
              <a:t>decays</a:t>
            </a:r>
            <a:r>
              <a:rPr lang="fr-FR" sz="2000" dirty="0" smtClean="0"/>
              <a:t> more </a:t>
            </a:r>
            <a:r>
              <a:rPr lang="fr-FR" sz="2000" dirty="0" err="1" smtClean="0"/>
              <a:t>efficiently</a:t>
            </a:r>
            <a:r>
              <a:rPr lang="fr-FR" sz="2000" dirty="0" smtClean="0"/>
              <a:t>, but </a:t>
            </a:r>
            <a:r>
              <a:rPr lang="fr-FR" sz="2000" dirty="0" err="1" smtClean="0"/>
              <a:t>it</a:t>
            </a:r>
            <a:r>
              <a:rPr lang="fr-FR" sz="2000" dirty="0" smtClean="0"/>
              <a:t> </a:t>
            </a:r>
            <a:r>
              <a:rPr lang="fr-FR" sz="2000" dirty="0" err="1" smtClean="0"/>
              <a:t>takes</a:t>
            </a:r>
            <a:r>
              <a:rPr lang="fr-FR" sz="2000" dirty="0" smtClean="0"/>
              <a:t> time !</a:t>
            </a:r>
          </a:p>
          <a:p>
            <a:r>
              <a:rPr lang="fr-FR" sz="2000" dirty="0" err="1" smtClean="0"/>
              <a:t>Explanation</a:t>
            </a:r>
            <a:r>
              <a:rPr lang="fr-FR" sz="2000" dirty="0" smtClean="0"/>
              <a:t> : </a:t>
            </a:r>
            <a:r>
              <a:rPr lang="fr-FR" sz="2000" dirty="0" err="1" smtClean="0"/>
              <a:t>at</a:t>
            </a:r>
            <a:r>
              <a:rPr lang="fr-FR" sz="2000" dirty="0" smtClean="0"/>
              <a:t> </a:t>
            </a:r>
            <a:r>
              <a:rPr lang="fr-FR" sz="2000" i="1" dirty="0" err="1" smtClean="0">
                <a:solidFill>
                  <a:srgbClr val="FFFF00"/>
                </a:solidFill>
              </a:rPr>
              <a:t>t</a:t>
            </a:r>
            <a:r>
              <a:rPr lang="fr-FR" sz="2000" i="1" baseline="-25000" dirty="0" err="1" smtClean="0">
                <a:solidFill>
                  <a:srgbClr val="FFFF00"/>
                </a:solidFill>
              </a:rPr>
              <a:t>tr</a:t>
            </a:r>
            <a:r>
              <a:rPr lang="fr-FR" sz="2000" dirty="0" smtClean="0"/>
              <a:t>, </a:t>
            </a:r>
            <a:r>
              <a:rPr lang="fr-FR" sz="2000" dirty="0" err="1" smtClean="0"/>
              <a:t>we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 </a:t>
            </a:r>
            <a:r>
              <a:rPr lang="fr-FR" sz="2000" dirty="0" err="1" smtClean="0"/>
              <a:t>get</a:t>
            </a:r>
            <a:r>
              <a:rPr lang="fr-FR" sz="2000" dirty="0" smtClean="0"/>
              <a:t> out of </a:t>
            </a:r>
            <a:r>
              <a:rPr lang="fr-FR" sz="2000" dirty="0" err="1" smtClean="0"/>
              <a:t>Kozai</a:t>
            </a:r>
            <a:r>
              <a:rPr lang="fr-FR" sz="2000" dirty="0" smtClean="0"/>
              <a:t> </a:t>
            </a:r>
            <a:br>
              <a:rPr lang="fr-FR" sz="2000" dirty="0" smtClean="0"/>
            </a:br>
            <a:r>
              <a:rPr lang="fr-FR" sz="2000" dirty="0" err="1" smtClean="0"/>
              <a:t>resonance</a:t>
            </a:r>
            <a:r>
              <a:rPr lang="fr-FR" sz="2000" dirty="0" smtClean="0"/>
              <a:t>. </a:t>
            </a:r>
            <a:r>
              <a:rPr lang="fr-FR" sz="2000" dirty="0" err="1" smtClean="0"/>
              <a:t>We</a:t>
            </a:r>
            <a:r>
              <a:rPr lang="fr-FR" sz="2000" dirty="0" smtClean="0"/>
              <a:t> come to</a:t>
            </a:r>
            <a:br>
              <a:rPr lang="fr-FR" sz="2000" dirty="0" smtClean="0"/>
            </a:br>
            <a:r>
              <a:rPr lang="fr-FR" sz="2000" dirty="0" smtClean="0"/>
              <a:t> a </a:t>
            </a:r>
            <a:r>
              <a:rPr lang="fr-FR" sz="2000" dirty="0" err="1" smtClean="0"/>
              <a:t>stationary</a:t>
            </a:r>
            <a:r>
              <a:rPr lang="fr-FR" sz="2000" dirty="0" smtClean="0"/>
              <a:t> point in </a:t>
            </a:r>
            <a:br>
              <a:rPr lang="fr-FR" sz="2000" dirty="0" smtClean="0"/>
            </a:br>
            <a:r>
              <a:rPr lang="fr-FR" sz="2000" dirty="0" err="1" smtClean="0"/>
              <a:t>eccentricity</a:t>
            </a:r>
            <a:r>
              <a:rPr lang="fr-FR" sz="2000" dirty="0" smtClean="0"/>
              <a:t>. </a:t>
            </a:r>
            <a:r>
              <a:rPr lang="fr-FR" sz="2000" dirty="0" err="1" smtClean="0">
                <a:solidFill>
                  <a:srgbClr val="FFFF00"/>
                </a:solidFill>
              </a:rPr>
              <a:t>We</a:t>
            </a:r>
            <a:r>
              <a:rPr lang="fr-FR" sz="2000" dirty="0" smtClean="0">
                <a:solidFill>
                  <a:srgbClr val="FFFF00"/>
                </a:solidFill>
              </a:rPr>
              <a:t> </a:t>
            </a:r>
            <a:r>
              <a:rPr lang="fr-FR" sz="2000" dirty="0" err="1" smtClean="0">
                <a:solidFill>
                  <a:srgbClr val="FFFF00"/>
                </a:solidFill>
              </a:rPr>
              <a:t>start</a:t>
            </a:r>
            <a:r>
              <a:rPr lang="fr-FR" sz="2000" dirty="0" smtClean="0">
                <a:solidFill>
                  <a:srgbClr val="FFFF00"/>
                </a:solidFill>
              </a:rPr>
              <a:t> a</a:t>
            </a:r>
            <a:br>
              <a:rPr lang="fr-FR" sz="2000" dirty="0" smtClean="0">
                <a:solidFill>
                  <a:srgbClr val="FFFF00"/>
                </a:solidFill>
              </a:rPr>
            </a:br>
            <a:r>
              <a:rPr lang="fr-FR" sz="2000" dirty="0" smtClean="0">
                <a:solidFill>
                  <a:srgbClr val="FFFF00"/>
                </a:solidFill>
              </a:rPr>
              <a:t>slow </a:t>
            </a:r>
            <a:r>
              <a:rPr lang="fr-FR" sz="2000" dirty="0" err="1" smtClean="0">
                <a:solidFill>
                  <a:srgbClr val="FFFF00"/>
                </a:solidFill>
              </a:rPr>
              <a:t>circularization</a:t>
            </a:r>
            <a:r>
              <a:rPr lang="fr-FR" sz="2000" dirty="0" smtClean="0">
                <a:solidFill>
                  <a:srgbClr val="FFFF00"/>
                </a:solidFill>
              </a:rPr>
              <a:t> </a:t>
            </a:r>
            <a:br>
              <a:rPr lang="fr-FR" sz="2000" dirty="0" smtClean="0">
                <a:solidFill>
                  <a:srgbClr val="FFFF00"/>
                </a:solidFill>
              </a:rPr>
            </a:br>
            <a:r>
              <a:rPr lang="fr-FR" sz="2000" dirty="0" err="1" smtClean="0">
                <a:solidFill>
                  <a:srgbClr val="FFFF00"/>
                </a:solidFill>
              </a:rPr>
              <a:t>similar</a:t>
            </a:r>
            <a:r>
              <a:rPr lang="fr-FR" sz="2000" dirty="0" smtClean="0">
                <a:solidFill>
                  <a:srgbClr val="FFFF00"/>
                </a:solidFill>
              </a:rPr>
              <a:t> to </a:t>
            </a:r>
            <a:r>
              <a:rPr lang="fr-FR" sz="2000" dirty="0" err="1" smtClean="0">
                <a:solidFill>
                  <a:srgbClr val="FFFF00"/>
                </a:solidFill>
              </a:rPr>
              <a:t>that</a:t>
            </a:r>
            <a:r>
              <a:rPr lang="fr-FR" sz="2000" dirty="0" smtClean="0">
                <a:solidFill>
                  <a:srgbClr val="FFFF00"/>
                </a:solidFill>
              </a:rPr>
              <a:t> </a:t>
            </a:r>
            <a:br>
              <a:rPr lang="fr-FR" sz="2000" dirty="0" smtClean="0">
                <a:solidFill>
                  <a:srgbClr val="FFFF00"/>
                </a:solidFill>
              </a:rPr>
            </a:br>
            <a:r>
              <a:rPr lang="fr-FR" sz="2000" dirty="0" err="1" smtClean="0">
                <a:solidFill>
                  <a:srgbClr val="FFFF00"/>
                </a:solidFill>
              </a:rPr>
              <a:t>described</a:t>
            </a:r>
            <a:r>
              <a:rPr lang="fr-FR" sz="2000" dirty="0" smtClean="0">
                <a:solidFill>
                  <a:srgbClr val="FFFF00"/>
                </a:solidFill>
              </a:rPr>
              <a:t> by</a:t>
            </a:r>
            <a:br>
              <a:rPr lang="fr-FR" sz="2000" dirty="0" smtClean="0">
                <a:solidFill>
                  <a:srgbClr val="FFFF00"/>
                </a:solidFill>
              </a:rPr>
            </a:br>
            <a:r>
              <a:rPr lang="fr-FR" sz="2000" dirty="0" err="1" smtClean="0">
                <a:solidFill>
                  <a:srgbClr val="FFFF00"/>
                </a:solidFill>
              </a:rPr>
              <a:t>Batygin</a:t>
            </a:r>
            <a:r>
              <a:rPr lang="fr-FR" sz="2000" dirty="0" smtClean="0">
                <a:solidFill>
                  <a:srgbClr val="FFFF00"/>
                </a:solidFill>
              </a:rPr>
              <a:t> et al. (2009).</a:t>
            </a:r>
          </a:p>
          <a:p>
            <a:pPr>
              <a:buFontTx/>
              <a:buNone/>
            </a:pPr>
            <a:endParaRPr lang="fr-FR" sz="2000" dirty="0" smtClean="0"/>
          </a:p>
          <a:p>
            <a:r>
              <a:rPr lang="fr-FR" sz="2000" dirty="0" err="1" smtClean="0"/>
              <a:t>We</a:t>
            </a:r>
            <a:r>
              <a:rPr lang="fr-FR" sz="2000" dirty="0" smtClean="0"/>
              <a:t> </a:t>
            </a:r>
            <a:r>
              <a:rPr lang="fr-FR" sz="2000" dirty="0" err="1" smtClean="0"/>
              <a:t>could</a:t>
            </a:r>
            <a:r>
              <a:rPr lang="fr-FR" sz="2000" dirty="0" smtClean="0"/>
              <a:t> </a:t>
            </a:r>
            <a:r>
              <a:rPr lang="fr-FR" sz="2000" dirty="0" err="1" smtClean="0"/>
              <a:t>be</a:t>
            </a:r>
            <a:r>
              <a:rPr lang="fr-FR" sz="2000" dirty="0" smtClean="0"/>
              <a:t> in </a:t>
            </a:r>
            <a:r>
              <a:rPr lang="fr-FR" sz="2000" dirty="0" err="1" smtClean="0"/>
              <a:t>this</a:t>
            </a:r>
            <a:r>
              <a:rPr lang="fr-FR" sz="2000" dirty="0" smtClean="0"/>
              <a:t> </a:t>
            </a:r>
            <a:r>
              <a:rPr lang="fr-FR" sz="2000" dirty="0" err="1" smtClean="0"/>
              <a:t>decay</a:t>
            </a:r>
            <a:r>
              <a:rPr lang="fr-FR" sz="2000" dirty="0" smtClean="0"/>
              <a:t> phase </a:t>
            </a:r>
            <a:r>
              <a:rPr lang="fr-FR" sz="2000" dirty="0" err="1" smtClean="0"/>
              <a:t>today</a:t>
            </a:r>
            <a:r>
              <a:rPr lang="fr-FR" sz="2000" dirty="0" smtClean="0"/>
              <a:t>, on the </a:t>
            </a:r>
            <a:r>
              <a:rPr lang="fr-FR" sz="2000" dirty="0" err="1" smtClean="0"/>
              <a:t>way</a:t>
            </a:r>
            <a:r>
              <a:rPr lang="fr-FR" sz="2000" dirty="0" smtClean="0"/>
              <a:t> </a:t>
            </a:r>
            <a:r>
              <a:rPr lang="fr-FR" sz="2000" dirty="0" err="1" smtClean="0"/>
              <a:t>towards</a:t>
            </a:r>
            <a:r>
              <a:rPr lang="fr-FR" sz="2000" dirty="0" smtClean="0"/>
              <a:t> </a:t>
            </a:r>
            <a:r>
              <a:rPr lang="fr-FR" sz="2000" dirty="0" err="1" smtClean="0"/>
              <a:t>circularization</a:t>
            </a:r>
            <a:r>
              <a:rPr lang="fr-FR" sz="2000" dirty="0" smtClean="0"/>
              <a:t>, but </a:t>
            </a:r>
            <a:r>
              <a:rPr lang="fr-FR" sz="2000" dirty="0" err="1" smtClean="0"/>
              <a:t>with</a:t>
            </a:r>
            <a:r>
              <a:rPr lang="fr-FR" sz="2000" dirty="0" smtClean="0"/>
              <a:t> an </a:t>
            </a:r>
            <a:r>
              <a:rPr lang="fr-FR" sz="2000" dirty="0" err="1" smtClean="0"/>
              <a:t>already</a:t>
            </a:r>
            <a:r>
              <a:rPr lang="fr-FR" sz="2000" dirty="0" smtClean="0"/>
              <a:t> </a:t>
            </a:r>
            <a:r>
              <a:rPr lang="fr-FR" sz="2000" dirty="0" err="1" smtClean="0"/>
              <a:t>reduced</a:t>
            </a:r>
            <a:r>
              <a:rPr lang="fr-FR" sz="2000" dirty="0" smtClean="0"/>
              <a:t> semi-major axis</a:t>
            </a:r>
          </a:p>
          <a:p>
            <a:r>
              <a:rPr lang="fr-FR" sz="2000" dirty="0" smtClean="0"/>
              <a:t>The important </a:t>
            </a:r>
            <a:r>
              <a:rPr lang="fr-FR" sz="2000" dirty="0" err="1" smtClean="0"/>
              <a:t>parameter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the transition time  </a:t>
            </a:r>
            <a:r>
              <a:rPr lang="fr-FR" sz="2000" i="1" dirty="0" err="1" smtClean="0">
                <a:solidFill>
                  <a:srgbClr val="FFFF00"/>
                </a:solidFill>
              </a:rPr>
              <a:t>t</a:t>
            </a:r>
            <a:r>
              <a:rPr lang="fr-FR" sz="2000" i="1" baseline="-25000" dirty="0" err="1" smtClean="0">
                <a:solidFill>
                  <a:srgbClr val="FFFF00"/>
                </a:solidFill>
              </a:rPr>
              <a:t>tr</a:t>
            </a:r>
            <a:r>
              <a:rPr lang="fr-FR" sz="2000" i="1" dirty="0" smtClean="0">
                <a:solidFill>
                  <a:srgbClr val="FFFF00"/>
                </a:solidFill>
              </a:rPr>
              <a:t>  </a:t>
            </a:r>
            <a:r>
              <a:rPr lang="fr-FR" sz="2000" dirty="0" err="1" smtClean="0"/>
              <a:t>between</a:t>
            </a:r>
            <a:r>
              <a:rPr lang="fr-FR" sz="2000" dirty="0" smtClean="0"/>
              <a:t> the </a:t>
            </a:r>
            <a:r>
              <a:rPr lang="fr-FR" sz="2000" dirty="0" err="1" smtClean="0"/>
              <a:t>two</a:t>
            </a:r>
            <a:r>
              <a:rPr lang="fr-FR" sz="2000" dirty="0" smtClean="0"/>
              <a:t> phases</a:t>
            </a:r>
          </a:p>
          <a:p>
            <a:pPr>
              <a:buFontTx/>
              <a:buNone/>
            </a:pPr>
            <a:r>
              <a:rPr lang="fr-FR" sz="2000" dirty="0" smtClean="0"/>
              <a:t> </a:t>
            </a:r>
            <a:endParaRPr lang="fr-FR" sz="2000" dirty="0" smtClean="0">
              <a:solidFill>
                <a:srgbClr val="FFFF00"/>
              </a:solidFill>
            </a:endParaRPr>
          </a:p>
          <a:p>
            <a:endParaRPr lang="fr-FR" sz="2000" dirty="0" smtClean="0">
              <a:solidFill>
                <a:srgbClr val="FFFF00"/>
              </a:solidFill>
            </a:endParaRPr>
          </a:p>
          <a:p>
            <a:endParaRPr lang="fr-FR" sz="2000" dirty="0" smtClean="0">
              <a:solidFill>
                <a:srgbClr val="FFFF00"/>
              </a:solidFill>
            </a:endParaRPr>
          </a:p>
          <a:p>
            <a:endParaRPr lang="fr-FR" sz="2000" dirty="0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fr-FR" sz="2000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October 8-9, 2012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IMI Meeting, Grenoble</a:t>
            </a:r>
            <a:endParaRPr lang="fr-FR"/>
          </a:p>
        </p:txBody>
      </p:sp>
      <p:pic>
        <p:nvPicPr>
          <p:cNvPr id="16390" name="Image 6" descr="a_lo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2825" y="1844675"/>
            <a:ext cx="4764088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lipse 6"/>
          <p:cNvSpPr/>
          <p:nvPr/>
        </p:nvSpPr>
        <p:spPr bwMode="auto">
          <a:xfrm>
            <a:off x="6804248" y="4437112"/>
            <a:ext cx="216024" cy="216024"/>
          </a:xfrm>
          <a:prstGeom prst="ellipse">
            <a:avLst/>
          </a:prstGeom>
          <a:solidFill>
            <a:schemeClr val="accent1">
              <a:alpha val="78000"/>
            </a:schemeClr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Wingdings 3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685800" y="214313"/>
            <a:ext cx="7772400" cy="1143000"/>
          </a:xfrm>
        </p:spPr>
        <p:txBody>
          <a:bodyPr/>
          <a:lstStyle/>
          <a:p>
            <a:r>
              <a:rPr lang="fr-FR" sz="4000" smtClean="0"/>
              <a:t>Let the parameters vary… </a:t>
            </a:r>
          </a:p>
        </p:txBody>
      </p:sp>
      <p:sp>
        <p:nvSpPr>
          <p:cNvPr id="17411" name="Espace réservé du contenu 2"/>
          <p:cNvSpPr>
            <a:spLocks noGrp="1"/>
          </p:cNvSpPr>
          <p:nvPr>
            <p:ph idx="1"/>
          </p:nvPr>
        </p:nvSpPr>
        <p:spPr>
          <a:xfrm>
            <a:off x="685800" y="1285875"/>
            <a:ext cx="7772400" cy="4735513"/>
          </a:xfrm>
        </p:spPr>
        <p:txBody>
          <a:bodyPr/>
          <a:lstStyle/>
          <a:p>
            <a:r>
              <a:rPr lang="fr-FR" sz="2400" smtClean="0"/>
              <a:t>If we change the parameters, </a:t>
            </a:r>
            <a:r>
              <a:rPr lang="fr-FR" sz="2400" i="1" smtClean="0">
                <a:solidFill>
                  <a:srgbClr val="FFFF00"/>
                </a:solidFill>
              </a:rPr>
              <a:t>t</a:t>
            </a:r>
            <a:r>
              <a:rPr lang="fr-FR" sz="2400" i="1" baseline="-25000" smtClean="0">
                <a:solidFill>
                  <a:srgbClr val="FFFF00"/>
                </a:solidFill>
              </a:rPr>
              <a:t>tr</a:t>
            </a:r>
            <a:r>
              <a:rPr lang="fr-FR" sz="2400" smtClean="0"/>
              <a:t> can vary considerably</a:t>
            </a:r>
          </a:p>
          <a:p>
            <a:endParaRPr lang="fr-FR" sz="2400" smtClean="0"/>
          </a:p>
          <a:p>
            <a:endParaRPr lang="fr-FR" sz="2400" smtClean="0"/>
          </a:p>
          <a:p>
            <a:endParaRPr lang="fr-FR" sz="2400" smtClean="0"/>
          </a:p>
          <a:p>
            <a:endParaRPr lang="fr-FR" sz="2400" smtClean="0"/>
          </a:p>
          <a:p>
            <a:endParaRPr lang="fr-FR" sz="2400" smtClean="0"/>
          </a:p>
          <a:p>
            <a:endParaRPr lang="fr-FR" sz="2400" smtClean="0"/>
          </a:p>
          <a:p>
            <a:r>
              <a:rPr lang="fr-FR" sz="2400" smtClean="0"/>
              <a:t>Requirement : </a:t>
            </a:r>
            <a:r>
              <a:rPr lang="fr-FR" sz="2400" i="1" smtClean="0">
                <a:solidFill>
                  <a:srgbClr val="FFFF00"/>
                </a:solidFill>
              </a:rPr>
              <a:t>1 </a:t>
            </a:r>
            <a:r>
              <a:rPr lang="fr-FR" sz="2400" smtClean="0">
                <a:solidFill>
                  <a:srgbClr val="FFFF00"/>
                </a:solidFill>
              </a:rPr>
              <a:t>Gyr </a:t>
            </a:r>
            <a:r>
              <a:rPr lang="fr-FR" sz="2400" i="1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≲ </a:t>
            </a:r>
            <a:r>
              <a:rPr lang="fr-FR" sz="2400" i="1" smtClean="0">
                <a:solidFill>
                  <a:srgbClr val="FFFF00"/>
                </a:solidFill>
              </a:rPr>
              <a:t>t</a:t>
            </a:r>
            <a:r>
              <a:rPr lang="fr-FR" sz="2400" i="1" baseline="-25000" smtClean="0">
                <a:solidFill>
                  <a:srgbClr val="FFFF00"/>
                </a:solidFill>
              </a:rPr>
              <a:t>tr</a:t>
            </a:r>
            <a:r>
              <a:rPr lang="fr-FR" sz="2400" i="1" smtClean="0">
                <a:solidFill>
                  <a:srgbClr val="FFFF00"/>
                </a:solidFill>
              </a:rPr>
              <a:t> </a:t>
            </a:r>
            <a:r>
              <a:rPr lang="fr-FR" sz="2400" i="1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≲ 10 </a:t>
            </a:r>
            <a:r>
              <a:rPr lang="fr-FR" sz="240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Gyrs</a:t>
            </a:r>
          </a:p>
          <a:p>
            <a:r>
              <a:rPr lang="fr-FR" sz="2400" smtClean="0">
                <a:ea typeface="Cambria Math" pitchFamily="18" charset="0"/>
                <a:cs typeface="Cambria Math" pitchFamily="18" charset="0"/>
              </a:rPr>
              <a:t>Massive or close-in perturber : fast Kozai  </a:t>
            </a:r>
            <a:r>
              <a:rPr lang="fr-FR" sz="2400" smtClean="0">
                <a:ea typeface="Cambria Math" pitchFamily="18" charset="0"/>
                <a:cs typeface="Cambria Math" pitchFamily="18" charset="0"/>
                <a:sym typeface="Symbol" pitchFamily="18" charset="2"/>
              </a:rPr>
              <a:t>  short </a:t>
            </a:r>
            <a:r>
              <a:rPr lang="fr-FR" sz="2400" i="1" smtClean="0">
                <a:solidFill>
                  <a:srgbClr val="FFFF00"/>
                </a:solidFill>
                <a:ea typeface="Cambria Math" pitchFamily="18" charset="0"/>
                <a:cs typeface="Cambria Math" pitchFamily="18" charset="0"/>
                <a:sym typeface="Symbol" pitchFamily="18" charset="2"/>
              </a:rPr>
              <a:t>t</a:t>
            </a:r>
            <a:r>
              <a:rPr lang="fr-FR" sz="2400" i="1" baseline="-25000" smtClean="0">
                <a:solidFill>
                  <a:srgbClr val="FFFF00"/>
                </a:solidFill>
                <a:ea typeface="Cambria Math" pitchFamily="18" charset="0"/>
                <a:cs typeface="Cambria Math" pitchFamily="18" charset="0"/>
                <a:sym typeface="Symbol" pitchFamily="18" charset="2"/>
              </a:rPr>
              <a:t>tr</a:t>
            </a:r>
          </a:p>
          <a:p>
            <a:r>
              <a:rPr lang="fr-FR" sz="2400" smtClean="0">
                <a:ea typeface="Cambria Math" pitchFamily="18" charset="0"/>
                <a:cs typeface="Cambria Math" pitchFamily="18" charset="0"/>
                <a:sym typeface="Symbol" pitchFamily="18" charset="2"/>
              </a:rPr>
              <a:t>Small or distant perturber : slow Kozai  long </a:t>
            </a:r>
            <a:r>
              <a:rPr lang="fr-FR" sz="2400" i="1" smtClean="0">
                <a:solidFill>
                  <a:srgbClr val="FFFF00"/>
                </a:solidFill>
                <a:ea typeface="Cambria Math" pitchFamily="18" charset="0"/>
                <a:cs typeface="Cambria Math" pitchFamily="18" charset="0"/>
                <a:sym typeface="Symbol" pitchFamily="18" charset="2"/>
              </a:rPr>
              <a:t>t</a:t>
            </a:r>
            <a:r>
              <a:rPr lang="fr-FR" sz="2400" i="1" baseline="-25000" smtClean="0">
                <a:solidFill>
                  <a:srgbClr val="FFFF00"/>
                </a:solidFill>
                <a:ea typeface="Cambria Math" pitchFamily="18" charset="0"/>
                <a:cs typeface="Cambria Math" pitchFamily="18" charset="0"/>
                <a:sym typeface="Symbol" pitchFamily="18" charset="2"/>
              </a:rPr>
              <a:t>tr</a:t>
            </a:r>
            <a:endParaRPr lang="fr-FR" sz="2400" i="1" baseline="-25000" smtClean="0">
              <a:solidFill>
                <a:srgbClr val="FFFF00"/>
              </a:solidFill>
            </a:endParaRPr>
          </a:p>
          <a:p>
            <a:endParaRPr lang="fr-FR" sz="2400" smtClean="0"/>
          </a:p>
          <a:p>
            <a:endParaRPr lang="fr-FR" sz="2400" smtClean="0"/>
          </a:p>
          <a:p>
            <a:endParaRPr lang="fr-FR" sz="2400" smtClean="0"/>
          </a:p>
          <a:p>
            <a:endParaRPr lang="fr-FR" sz="2400" smtClean="0"/>
          </a:p>
          <a:p>
            <a:endParaRPr lang="fr-FR" sz="2400" smtClean="0"/>
          </a:p>
          <a:p>
            <a:endParaRPr lang="fr-FR" sz="2400" smtClean="0"/>
          </a:p>
          <a:p>
            <a:endParaRPr lang="fr-FR" sz="2400" smtClean="0"/>
          </a:p>
          <a:p>
            <a:endParaRPr lang="fr-FR" sz="2400" smtClean="0"/>
          </a:p>
          <a:p>
            <a:pPr>
              <a:buFontTx/>
              <a:buNone/>
            </a:pPr>
            <a:r>
              <a:rPr lang="fr-FR" sz="2400" smtClean="0"/>
              <a:t> </a:t>
            </a:r>
            <a:endParaRPr lang="fr-FR" sz="2400" smtClean="0">
              <a:solidFill>
                <a:srgbClr val="FFFF00"/>
              </a:solidFill>
            </a:endParaRPr>
          </a:p>
          <a:p>
            <a:endParaRPr lang="fr-FR" sz="2400" smtClean="0">
              <a:solidFill>
                <a:srgbClr val="FFFF00"/>
              </a:solidFill>
            </a:endParaRPr>
          </a:p>
          <a:p>
            <a:endParaRPr lang="fr-FR" sz="2400" smtClean="0">
              <a:solidFill>
                <a:srgbClr val="FFFF00"/>
              </a:solidFill>
            </a:endParaRPr>
          </a:p>
          <a:p>
            <a:endParaRPr lang="fr-FR" sz="2400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fr-FR" sz="240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October 8-9, 2012</a:t>
            </a:r>
            <a:endParaRPr lang="fr-FR"/>
          </a:p>
        </p:txBody>
      </p:sp>
      <p:pic>
        <p:nvPicPr>
          <p:cNvPr id="17413" name="Image 5" descr="gl436_tid_3_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863" y="1916113"/>
            <a:ext cx="3424237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Image 7" descr="gl436_tid_3_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3938" y="1989138"/>
            <a:ext cx="3292475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IMI Meeting, Grenoble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685800" y="214313"/>
            <a:ext cx="7772400" cy="1143000"/>
          </a:xfrm>
        </p:spPr>
        <p:txBody>
          <a:bodyPr/>
          <a:lstStyle/>
          <a:p>
            <a:r>
              <a:rPr lang="fr-FR" sz="4000" smtClean="0"/>
              <a:t>A parametric study </a:t>
            </a:r>
          </a:p>
        </p:txBody>
      </p:sp>
      <p:sp>
        <p:nvSpPr>
          <p:cNvPr id="18435" name="Espace réservé du contenu 2"/>
          <p:cNvSpPr>
            <a:spLocks noGrp="1"/>
          </p:cNvSpPr>
          <p:nvPr>
            <p:ph idx="1"/>
          </p:nvPr>
        </p:nvSpPr>
        <p:spPr>
          <a:xfrm>
            <a:off x="685800" y="1285875"/>
            <a:ext cx="7772400" cy="4735513"/>
          </a:xfrm>
        </p:spPr>
        <p:txBody>
          <a:bodyPr/>
          <a:lstStyle/>
          <a:p>
            <a:r>
              <a:rPr lang="fr-FR" sz="2400" dirty="0" smtClean="0"/>
              <a:t>For a </a:t>
            </a:r>
            <a:r>
              <a:rPr lang="fr-FR" sz="2400" dirty="0" err="1" smtClean="0"/>
              <a:t>given</a:t>
            </a:r>
            <a:r>
              <a:rPr lang="fr-FR" sz="2400" dirty="0" smtClean="0"/>
              <a:t> initial semi-major axis and </a:t>
            </a:r>
            <a:r>
              <a:rPr lang="fr-FR" sz="2400" dirty="0" err="1" smtClean="0"/>
              <a:t>mutual</a:t>
            </a:r>
            <a:r>
              <a:rPr lang="fr-FR" sz="2400" dirty="0" smtClean="0"/>
              <a:t> inclination, </a:t>
            </a:r>
            <a:r>
              <a:rPr lang="fr-FR" sz="2400" dirty="0" err="1" smtClean="0"/>
              <a:t>we</a:t>
            </a:r>
            <a:r>
              <a:rPr lang="fr-FR" sz="2400" dirty="0" smtClean="0"/>
              <a:t> have a </a:t>
            </a:r>
            <a:r>
              <a:rPr lang="fr-FR" sz="2400" dirty="0" err="1" smtClean="0"/>
              <a:t>convenient</a:t>
            </a:r>
            <a:r>
              <a:rPr lang="fr-FR" sz="2400" dirty="0" smtClean="0"/>
              <a:t> </a:t>
            </a:r>
            <a:r>
              <a:rPr lang="fr-FR" sz="2400" dirty="0" err="1" smtClean="0"/>
              <a:t>strip</a:t>
            </a:r>
            <a:r>
              <a:rPr lang="fr-FR" sz="2400" dirty="0" smtClean="0"/>
              <a:t> in </a:t>
            </a:r>
            <a:r>
              <a:rPr lang="fr-FR" sz="2400" i="1" dirty="0" smtClean="0">
                <a:solidFill>
                  <a:srgbClr val="FFFF00"/>
                </a:solidFill>
              </a:rPr>
              <a:t>(P’,m’) </a:t>
            </a:r>
            <a:r>
              <a:rPr lang="fr-FR" sz="2400" dirty="0" smtClean="0"/>
              <a:t>plane. </a:t>
            </a:r>
            <a:r>
              <a:rPr lang="fr-FR" sz="2400" dirty="0" err="1" smtClean="0"/>
              <a:t>Two</a:t>
            </a:r>
            <a:r>
              <a:rPr lang="fr-FR" sz="2400" dirty="0" smtClean="0"/>
              <a:t> </a:t>
            </a:r>
            <a:r>
              <a:rPr lang="fr-FR" sz="2400" dirty="0" err="1" smtClean="0"/>
              <a:t>regimes</a:t>
            </a:r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pPr>
              <a:buFontTx/>
              <a:buNone/>
            </a:pPr>
            <a:endParaRPr lang="fr-FR" sz="2400" i="1" baseline="-25000" dirty="0" smtClean="0">
              <a:solidFill>
                <a:srgbClr val="FFFF00"/>
              </a:solidFill>
            </a:endParaRPr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pPr>
              <a:buFontTx/>
              <a:buNone/>
            </a:pPr>
            <a:r>
              <a:rPr lang="fr-FR" sz="2400" dirty="0" smtClean="0"/>
              <a:t> </a:t>
            </a:r>
            <a:endParaRPr lang="fr-FR" sz="2400" dirty="0" smtClean="0">
              <a:solidFill>
                <a:srgbClr val="FFFF00"/>
              </a:solidFill>
            </a:endParaRPr>
          </a:p>
          <a:p>
            <a:endParaRPr lang="fr-FR" sz="2400" dirty="0" smtClean="0">
              <a:solidFill>
                <a:srgbClr val="FFFF00"/>
              </a:solidFill>
            </a:endParaRPr>
          </a:p>
          <a:p>
            <a:endParaRPr lang="fr-FR" sz="2400" dirty="0" smtClean="0">
              <a:solidFill>
                <a:srgbClr val="FFFF00"/>
              </a:solidFill>
            </a:endParaRPr>
          </a:p>
          <a:p>
            <a:endParaRPr lang="fr-FR" sz="2400" dirty="0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fr-FR" sz="2400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October 8-9, 2012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IMI Meeting, Grenoble</a:t>
            </a:r>
            <a:endParaRPr lang="fr-FR"/>
          </a:p>
        </p:txBody>
      </p:sp>
      <p:pic>
        <p:nvPicPr>
          <p:cNvPr id="8" name="Image 7" descr="simuda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0560" y="2290809"/>
            <a:ext cx="5375736" cy="3930646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 bwMode="auto">
          <a:xfrm flipH="1">
            <a:off x="5868144" y="4293096"/>
            <a:ext cx="1512168" cy="216024"/>
          </a:xfrm>
          <a:prstGeom prst="straightConnector1">
            <a:avLst/>
          </a:prstGeom>
          <a:noFill/>
          <a:ln w="412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ZoneTexte 13"/>
          <p:cNvSpPr txBox="1"/>
          <p:nvPr/>
        </p:nvSpPr>
        <p:spPr>
          <a:xfrm>
            <a:off x="7524328" y="3861048"/>
            <a:ext cx="1309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dirty="0" smtClean="0">
                <a:solidFill>
                  <a:srgbClr val="FFFF00"/>
                </a:solidFill>
                <a:latin typeface="+mj-lt"/>
                <a:sym typeface="Symbol"/>
              </a:rPr>
              <a:t>m  P</a:t>
            </a:r>
            <a:r>
              <a:rPr lang="fr-FR" baseline="30000" dirty="0" smtClean="0">
                <a:solidFill>
                  <a:srgbClr val="FFFF00"/>
                </a:solidFill>
                <a:latin typeface="+mj-lt"/>
                <a:sym typeface="Symbol"/>
              </a:rPr>
              <a:t>2</a:t>
            </a:r>
            <a:r>
              <a:rPr lang="fr-FR" dirty="0" smtClean="0">
                <a:solidFill>
                  <a:srgbClr val="FFFF00"/>
                </a:solidFill>
                <a:latin typeface="+mj-lt"/>
                <a:sym typeface="Symbol"/>
              </a:rPr>
              <a:t> : </a:t>
            </a:r>
            <a:br>
              <a:rPr lang="fr-FR" dirty="0" smtClean="0">
                <a:solidFill>
                  <a:srgbClr val="FFFF00"/>
                </a:solidFill>
                <a:latin typeface="+mj-lt"/>
                <a:sym typeface="Symbol"/>
              </a:rPr>
            </a:br>
            <a:r>
              <a:rPr lang="fr-FR" dirty="0" err="1" smtClean="0">
                <a:solidFill>
                  <a:srgbClr val="FFFF00"/>
                </a:solidFill>
                <a:latin typeface="+mj-lt"/>
                <a:sym typeface="Symbol"/>
              </a:rPr>
              <a:t>t</a:t>
            </a:r>
            <a:r>
              <a:rPr lang="fr-FR" baseline="-25000" dirty="0" err="1" smtClean="0">
                <a:solidFill>
                  <a:srgbClr val="FFFF00"/>
                </a:solidFill>
                <a:latin typeface="+mj-lt"/>
                <a:sym typeface="Symbol"/>
              </a:rPr>
              <a:t>tr</a:t>
            </a:r>
            <a:r>
              <a:rPr lang="fr-FR" dirty="0" smtClean="0">
                <a:solidFill>
                  <a:srgbClr val="FFFF00"/>
                </a:solidFill>
                <a:latin typeface="+mj-lt"/>
                <a:sym typeface="Symbol"/>
              </a:rPr>
              <a:t> </a:t>
            </a:r>
            <a:r>
              <a:rPr lang="fr-FR" dirty="0" err="1" smtClean="0">
                <a:solidFill>
                  <a:srgbClr val="FFFF00"/>
                </a:solidFill>
                <a:latin typeface="+mj-lt"/>
                <a:sym typeface="Symbol"/>
              </a:rPr>
              <a:t>t</a:t>
            </a:r>
            <a:r>
              <a:rPr lang="fr-FR" baseline="-25000" dirty="0" err="1" smtClean="0">
                <a:solidFill>
                  <a:srgbClr val="FFFF00"/>
                </a:solidFill>
                <a:latin typeface="+mj-lt"/>
                <a:sym typeface="Symbol"/>
              </a:rPr>
              <a:t>Kozai</a:t>
            </a:r>
            <a:endParaRPr lang="fr-FR" baseline="-25000" dirty="0">
              <a:solidFill>
                <a:srgbClr val="FFFF00"/>
              </a:solidFill>
              <a:latin typeface="+mj-lt"/>
            </a:endParaRPr>
          </a:p>
        </p:txBody>
      </p:sp>
      <p:cxnSp>
        <p:nvCxnSpPr>
          <p:cNvPr id="15" name="Connecteur droit avec flèche 14"/>
          <p:cNvCxnSpPr/>
          <p:nvPr/>
        </p:nvCxnSpPr>
        <p:spPr bwMode="auto">
          <a:xfrm>
            <a:off x="1763688" y="5157192"/>
            <a:ext cx="1296144" cy="0"/>
          </a:xfrm>
          <a:prstGeom prst="straightConnector1">
            <a:avLst/>
          </a:prstGeom>
          <a:noFill/>
          <a:ln w="412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ZoneTexte 16"/>
          <p:cNvSpPr txBox="1"/>
          <p:nvPr/>
        </p:nvSpPr>
        <p:spPr>
          <a:xfrm>
            <a:off x="323528" y="4470211"/>
            <a:ext cx="15392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dirty="0" smtClean="0">
                <a:solidFill>
                  <a:srgbClr val="FFFF00"/>
                </a:solidFill>
                <a:latin typeface="+mj-lt"/>
                <a:sym typeface="Symbol"/>
              </a:rPr>
              <a:t>m  P</a:t>
            </a:r>
            <a:r>
              <a:rPr lang="fr-FR" baseline="30000" dirty="0" smtClean="0">
                <a:solidFill>
                  <a:srgbClr val="FFFF00"/>
                </a:solidFill>
                <a:latin typeface="+mj-lt"/>
                <a:sym typeface="Symbol"/>
              </a:rPr>
              <a:t>-1/3</a:t>
            </a:r>
            <a:r>
              <a:rPr lang="fr-FR" dirty="0" smtClean="0">
                <a:solidFill>
                  <a:srgbClr val="FFFF00"/>
                </a:solidFill>
                <a:latin typeface="+mj-lt"/>
                <a:sym typeface="Symbol"/>
              </a:rPr>
              <a:t> : </a:t>
            </a:r>
            <a:br>
              <a:rPr lang="fr-FR" dirty="0" smtClean="0">
                <a:solidFill>
                  <a:srgbClr val="FFFF00"/>
                </a:solidFill>
                <a:latin typeface="+mj-lt"/>
                <a:sym typeface="Symbol"/>
              </a:rPr>
            </a:br>
            <a:r>
              <a:rPr lang="fr-FR" sz="1800" dirty="0" smtClean="0">
                <a:solidFill>
                  <a:srgbClr val="FFFF00"/>
                </a:solidFill>
                <a:latin typeface="+mj-lt"/>
                <a:sym typeface="Symbol"/>
              </a:rPr>
              <a:t>limitation</a:t>
            </a:r>
            <a:br>
              <a:rPr lang="fr-FR" sz="1800" dirty="0" smtClean="0">
                <a:solidFill>
                  <a:srgbClr val="FFFF00"/>
                </a:solidFill>
                <a:latin typeface="+mj-lt"/>
                <a:sym typeface="Symbol"/>
              </a:rPr>
            </a:br>
            <a:r>
              <a:rPr lang="fr-FR" sz="1800" dirty="0" smtClean="0">
                <a:solidFill>
                  <a:srgbClr val="FFFF00"/>
                </a:solidFill>
                <a:latin typeface="+mj-lt"/>
                <a:sym typeface="Symbol"/>
              </a:rPr>
              <a:t>by </a:t>
            </a:r>
            <a:r>
              <a:rPr lang="fr-FR" sz="1800" dirty="0" err="1" smtClean="0">
                <a:solidFill>
                  <a:srgbClr val="FFFF00"/>
                </a:solidFill>
                <a:latin typeface="+mj-lt"/>
                <a:sym typeface="Symbol"/>
              </a:rPr>
              <a:t>angular</a:t>
            </a:r>
            <a:r>
              <a:rPr lang="fr-FR" sz="1800" dirty="0" smtClean="0">
                <a:solidFill>
                  <a:srgbClr val="FFFF00"/>
                </a:solidFill>
                <a:latin typeface="+mj-lt"/>
                <a:sym typeface="Symbol"/>
              </a:rPr>
              <a:t/>
            </a:r>
            <a:br>
              <a:rPr lang="fr-FR" sz="1800" dirty="0" smtClean="0">
                <a:solidFill>
                  <a:srgbClr val="FFFF00"/>
                </a:solidFill>
                <a:latin typeface="+mj-lt"/>
                <a:sym typeface="Symbol"/>
              </a:rPr>
            </a:br>
            <a:r>
              <a:rPr lang="fr-FR" sz="1800" dirty="0" err="1" smtClean="0">
                <a:solidFill>
                  <a:srgbClr val="FFFF00"/>
                </a:solidFill>
                <a:latin typeface="+mj-lt"/>
                <a:sym typeface="Symbol"/>
              </a:rPr>
              <a:t>momentum</a:t>
            </a:r>
            <a:r>
              <a:rPr lang="fr-FR" sz="1800" dirty="0" smtClean="0">
                <a:solidFill>
                  <a:srgbClr val="FFFF00"/>
                </a:solidFill>
                <a:latin typeface="+mj-lt"/>
                <a:sym typeface="Symbol"/>
              </a:rPr>
              <a:t> </a:t>
            </a:r>
            <a:br>
              <a:rPr lang="fr-FR" sz="1800" dirty="0" smtClean="0">
                <a:solidFill>
                  <a:srgbClr val="FFFF00"/>
                </a:solidFill>
                <a:latin typeface="+mj-lt"/>
                <a:sym typeface="Symbol"/>
              </a:rPr>
            </a:br>
            <a:r>
              <a:rPr lang="fr-FR" sz="1800" dirty="0" smtClean="0">
                <a:solidFill>
                  <a:srgbClr val="FFFF00"/>
                </a:solidFill>
                <a:latin typeface="+mj-lt"/>
                <a:sym typeface="Symbol"/>
              </a:rPr>
              <a:t>ratio</a:t>
            </a:r>
            <a:endParaRPr lang="fr-FR" baseline="-250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685800" y="214313"/>
            <a:ext cx="7772400" cy="1143000"/>
          </a:xfrm>
        </p:spPr>
        <p:txBody>
          <a:bodyPr/>
          <a:lstStyle/>
          <a:p>
            <a:r>
              <a:rPr lang="fr-FR" sz="4000" smtClean="0"/>
              <a:t>A parametric study (II) </a:t>
            </a:r>
          </a:p>
        </p:txBody>
      </p:sp>
      <p:sp>
        <p:nvSpPr>
          <p:cNvPr id="19459" name="Espace réservé du contenu 2"/>
          <p:cNvSpPr>
            <a:spLocks noGrp="1"/>
          </p:cNvSpPr>
          <p:nvPr>
            <p:ph idx="1"/>
          </p:nvPr>
        </p:nvSpPr>
        <p:spPr>
          <a:xfrm>
            <a:off x="685800" y="1285875"/>
            <a:ext cx="7772400" cy="4735513"/>
          </a:xfrm>
        </p:spPr>
        <p:txBody>
          <a:bodyPr/>
          <a:lstStyle/>
          <a:p>
            <a:r>
              <a:rPr lang="fr-FR" sz="2400" smtClean="0"/>
              <a:t>We can change the </a:t>
            </a:r>
            <a:r>
              <a:rPr lang="fr-FR" sz="2400" i="1" smtClean="0">
                <a:solidFill>
                  <a:srgbClr val="FFFF00"/>
                </a:solidFill>
              </a:rPr>
              <a:t>(a</a:t>
            </a:r>
            <a:r>
              <a:rPr lang="fr-FR" sz="2400" i="1" baseline="-25000" smtClean="0">
                <a:solidFill>
                  <a:srgbClr val="FFFF00"/>
                </a:solidFill>
              </a:rPr>
              <a:t>0</a:t>
            </a:r>
            <a:r>
              <a:rPr lang="fr-FR" sz="2400" i="1" smtClean="0">
                <a:solidFill>
                  <a:srgbClr val="FFFF00"/>
                </a:solidFill>
              </a:rPr>
              <a:t>,i</a:t>
            </a:r>
            <a:r>
              <a:rPr lang="fr-FR" sz="2400" i="1" baseline="-25000" smtClean="0">
                <a:solidFill>
                  <a:srgbClr val="FFFF00"/>
                </a:solidFill>
              </a:rPr>
              <a:t>0</a:t>
            </a:r>
            <a:r>
              <a:rPr lang="fr-FR" sz="2400" i="1" smtClean="0">
                <a:solidFill>
                  <a:srgbClr val="FFFF00"/>
                </a:solidFill>
              </a:rPr>
              <a:t>) </a:t>
            </a:r>
            <a:r>
              <a:rPr lang="fr-FR" sz="2400" smtClean="0"/>
              <a:t>sets..</a:t>
            </a:r>
          </a:p>
          <a:p>
            <a:endParaRPr lang="fr-FR" sz="2400" smtClean="0"/>
          </a:p>
          <a:p>
            <a:endParaRPr lang="fr-FR" sz="2400" smtClean="0"/>
          </a:p>
          <a:p>
            <a:endParaRPr lang="fr-FR" sz="2400" smtClean="0"/>
          </a:p>
          <a:p>
            <a:pPr>
              <a:buFontTx/>
              <a:buNone/>
            </a:pPr>
            <a:endParaRPr lang="fr-FR" sz="2400" i="1" baseline="-25000" smtClean="0">
              <a:solidFill>
                <a:srgbClr val="FFFF00"/>
              </a:solidFill>
            </a:endParaRPr>
          </a:p>
          <a:p>
            <a:endParaRPr lang="fr-FR" sz="2400" smtClean="0"/>
          </a:p>
          <a:p>
            <a:endParaRPr lang="fr-FR" sz="2400" smtClean="0"/>
          </a:p>
          <a:p>
            <a:endParaRPr lang="fr-FR" sz="2400" smtClean="0"/>
          </a:p>
          <a:p>
            <a:endParaRPr lang="fr-FR" sz="2400" smtClean="0"/>
          </a:p>
          <a:p>
            <a:endParaRPr lang="fr-FR" sz="2400" smtClean="0"/>
          </a:p>
          <a:p>
            <a:endParaRPr lang="fr-FR" sz="2400" smtClean="0"/>
          </a:p>
          <a:p>
            <a:endParaRPr lang="fr-FR" sz="2400" smtClean="0"/>
          </a:p>
          <a:p>
            <a:endParaRPr lang="fr-FR" sz="2400" smtClean="0"/>
          </a:p>
          <a:p>
            <a:pPr>
              <a:buFontTx/>
              <a:buNone/>
            </a:pPr>
            <a:r>
              <a:rPr lang="fr-FR" sz="2400" smtClean="0"/>
              <a:t> </a:t>
            </a:r>
            <a:endParaRPr lang="fr-FR" sz="2400" smtClean="0">
              <a:solidFill>
                <a:srgbClr val="FFFF00"/>
              </a:solidFill>
            </a:endParaRPr>
          </a:p>
          <a:p>
            <a:endParaRPr lang="fr-FR" sz="2400" smtClean="0">
              <a:solidFill>
                <a:srgbClr val="FFFF00"/>
              </a:solidFill>
            </a:endParaRPr>
          </a:p>
          <a:p>
            <a:endParaRPr lang="fr-FR" sz="2400" smtClean="0">
              <a:solidFill>
                <a:srgbClr val="FFFF00"/>
              </a:solidFill>
            </a:endParaRPr>
          </a:p>
          <a:p>
            <a:endParaRPr lang="fr-FR" sz="2400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fr-FR" sz="240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October 8-9, 2012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IMI Meeting, Grenoble</a:t>
            </a:r>
            <a:endParaRPr lang="fr-FR"/>
          </a:p>
        </p:txBody>
      </p:sp>
      <p:pic>
        <p:nvPicPr>
          <p:cNvPr id="9" name="Image 8" descr="simudat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844824"/>
            <a:ext cx="5728364" cy="4188481"/>
          </a:xfrm>
          <a:prstGeom prst="rect">
            <a:avLst/>
          </a:prstGeom>
        </p:spPr>
      </p:pic>
      <p:pic>
        <p:nvPicPr>
          <p:cNvPr id="12" name="Image 11" descr="simud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844824"/>
            <a:ext cx="5688632" cy="4159430"/>
          </a:xfrm>
          <a:prstGeom prst="rect">
            <a:avLst/>
          </a:prstGeom>
        </p:spPr>
      </p:pic>
      <p:pic>
        <p:nvPicPr>
          <p:cNvPr id="13" name="Image 12" descr="simudat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0385" y="1844824"/>
            <a:ext cx="5857798" cy="4176464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3491880" y="2996952"/>
            <a:ext cx="3251211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dirty="0" err="1" smtClean="0">
                <a:solidFill>
                  <a:srgbClr val="FF0000"/>
                </a:solidFill>
                <a:latin typeface="+mj-lt"/>
              </a:rPr>
              <a:t>Result</a:t>
            </a:r>
            <a:r>
              <a:rPr lang="fr-FR" dirty="0" smtClean="0">
                <a:solidFill>
                  <a:srgbClr val="FF0000"/>
                </a:solidFill>
                <a:latin typeface="+mj-lt"/>
              </a:rPr>
              <a:t> : 70° </a:t>
            </a:r>
            <a:r>
              <a:rPr lang="fr-FR" dirty="0" smtClean="0">
                <a:solidFill>
                  <a:srgbClr val="FF0000"/>
                </a:solidFill>
                <a:latin typeface="Cambria Math"/>
                <a:ea typeface="Cambria Math"/>
              </a:rPr>
              <a:t>≲ </a:t>
            </a:r>
            <a:r>
              <a:rPr lang="fr-FR" dirty="0" smtClean="0">
                <a:solidFill>
                  <a:srgbClr val="FF0000"/>
                </a:solidFill>
                <a:latin typeface="+mj-lt"/>
              </a:rPr>
              <a:t>i</a:t>
            </a:r>
            <a:r>
              <a:rPr lang="fr-FR" baseline="-25000" dirty="0" smtClean="0">
                <a:solidFill>
                  <a:srgbClr val="FF0000"/>
                </a:solidFill>
                <a:latin typeface="+mj-lt"/>
              </a:rPr>
              <a:t>0</a:t>
            </a:r>
            <a:r>
              <a:rPr lang="fr-FR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Cambria Math"/>
                <a:ea typeface="Cambria Math"/>
              </a:rPr>
              <a:t>≲ 110°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  <a:latin typeface="Cambria Math"/>
                <a:ea typeface="Cambria Math"/>
              </a:rPr>
              <a:t>0.1 AU ≲ </a:t>
            </a:r>
            <a:r>
              <a:rPr lang="fr-FR" dirty="0" smtClean="0">
                <a:solidFill>
                  <a:srgbClr val="FF0000"/>
                </a:solidFill>
                <a:latin typeface="+mj-lt"/>
              </a:rPr>
              <a:t>a</a:t>
            </a:r>
            <a:r>
              <a:rPr lang="fr-FR" baseline="-25000" dirty="0" smtClean="0">
                <a:solidFill>
                  <a:srgbClr val="FF0000"/>
                </a:solidFill>
                <a:latin typeface="+mj-lt"/>
              </a:rPr>
              <a:t>0</a:t>
            </a:r>
            <a:r>
              <a:rPr lang="fr-FR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Cambria Math"/>
                <a:ea typeface="Cambria Math"/>
              </a:rPr>
              <a:t>≲ 10 AU</a:t>
            </a:r>
            <a:endParaRPr lang="fr-FR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863600"/>
          </a:xfrm>
        </p:spPr>
        <p:txBody>
          <a:bodyPr/>
          <a:lstStyle/>
          <a:p>
            <a:pPr eaLnBrk="1" hangingPunct="1"/>
            <a:r>
              <a:rPr lang="fr-FR" dirty="0" smtClean="0"/>
              <a:t>Conclusion</a:t>
            </a:r>
          </a:p>
        </p:txBody>
      </p:sp>
      <p:sp>
        <p:nvSpPr>
          <p:cNvPr id="20483" name="Espace réservé du contenu 2"/>
          <p:cNvSpPr>
            <a:spLocks noGrp="1"/>
          </p:cNvSpPr>
          <p:nvPr>
            <p:ph idx="1"/>
          </p:nvPr>
        </p:nvSpPr>
        <p:spPr>
          <a:xfrm>
            <a:off x="685800" y="1052513"/>
            <a:ext cx="7989888" cy="4968875"/>
          </a:xfrm>
        </p:spPr>
        <p:txBody>
          <a:bodyPr/>
          <a:lstStyle/>
          <a:p>
            <a:pPr eaLnBrk="1" hangingPunct="1"/>
            <a:r>
              <a:rPr lang="fr-FR" sz="2800" dirty="0" smtClean="0"/>
              <a:t>The </a:t>
            </a:r>
            <a:r>
              <a:rPr lang="fr-FR" sz="2800" dirty="0" err="1" smtClean="0"/>
              <a:t>Kozai</a:t>
            </a:r>
            <a:r>
              <a:rPr lang="fr-FR" sz="2800" dirty="0" smtClean="0"/>
              <a:t> migration </a:t>
            </a:r>
            <a:r>
              <a:rPr lang="fr-FR" sz="2800" dirty="0" err="1" smtClean="0"/>
              <a:t>process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characterized</a:t>
            </a:r>
            <a:r>
              <a:rPr lang="fr-FR" sz="2800" dirty="0" smtClean="0"/>
              <a:t> by </a:t>
            </a:r>
            <a:r>
              <a:rPr lang="fr-FR" sz="2800" dirty="0" err="1" smtClean="0"/>
              <a:t>two</a:t>
            </a:r>
            <a:r>
              <a:rPr lang="fr-FR" sz="2800" dirty="0" smtClean="0"/>
              <a:t> phases</a:t>
            </a:r>
          </a:p>
          <a:p>
            <a:pPr eaLnBrk="1" hangingPunct="1"/>
            <a:r>
              <a:rPr lang="fr-FR" sz="2800" dirty="0" smtClean="0">
                <a:solidFill>
                  <a:srgbClr val="FFFF00"/>
                </a:solidFill>
              </a:rPr>
              <a:t>It </a:t>
            </a:r>
            <a:r>
              <a:rPr lang="fr-FR" sz="2800" dirty="0" err="1" smtClean="0">
                <a:solidFill>
                  <a:srgbClr val="FFFF00"/>
                </a:solidFill>
              </a:rPr>
              <a:t>can</a:t>
            </a:r>
            <a:r>
              <a:rPr lang="fr-FR" sz="2800" dirty="0" smtClean="0">
                <a:solidFill>
                  <a:srgbClr val="FFFF00"/>
                </a:solidFill>
              </a:rPr>
              <a:t> </a:t>
            </a:r>
            <a:r>
              <a:rPr lang="fr-FR" sz="2800" dirty="0" err="1" smtClean="0">
                <a:solidFill>
                  <a:srgbClr val="FFFF00"/>
                </a:solidFill>
              </a:rPr>
              <a:t>solve</a:t>
            </a:r>
            <a:r>
              <a:rPr lang="fr-FR" sz="2800" dirty="0" smtClean="0">
                <a:solidFill>
                  <a:srgbClr val="FFFF00"/>
                </a:solidFill>
              </a:rPr>
              <a:t> the </a:t>
            </a:r>
            <a:r>
              <a:rPr lang="fr-FR" sz="2800" dirty="0" err="1" smtClean="0">
                <a:solidFill>
                  <a:srgbClr val="FFFF00"/>
                </a:solidFill>
              </a:rPr>
              <a:t>high</a:t>
            </a:r>
            <a:r>
              <a:rPr lang="fr-FR" sz="2800" dirty="0" smtClean="0">
                <a:solidFill>
                  <a:srgbClr val="FFFF00"/>
                </a:solidFill>
              </a:rPr>
              <a:t> </a:t>
            </a:r>
            <a:r>
              <a:rPr lang="fr-FR" sz="2800" dirty="0" err="1" smtClean="0">
                <a:solidFill>
                  <a:srgbClr val="FFFF00"/>
                </a:solidFill>
              </a:rPr>
              <a:t>eccentricity</a:t>
            </a:r>
            <a:r>
              <a:rPr lang="fr-FR" sz="2800" dirty="0" smtClean="0">
                <a:solidFill>
                  <a:srgbClr val="FFFF00"/>
                </a:solidFill>
              </a:rPr>
              <a:t> </a:t>
            </a:r>
            <a:r>
              <a:rPr lang="fr-FR" sz="2800" dirty="0" err="1" smtClean="0">
                <a:solidFill>
                  <a:srgbClr val="FFFF00"/>
                </a:solidFill>
              </a:rPr>
              <a:t>paradox</a:t>
            </a:r>
            <a:r>
              <a:rPr lang="fr-FR" sz="2800" dirty="0" smtClean="0">
                <a:solidFill>
                  <a:srgbClr val="FFFF00"/>
                </a:solidFill>
              </a:rPr>
              <a:t> of GJ 436b</a:t>
            </a:r>
          </a:p>
          <a:p>
            <a:pPr eaLnBrk="1" hangingPunct="1"/>
            <a:r>
              <a:rPr lang="fr-FR" sz="2800" dirty="0" smtClean="0"/>
              <a:t>Best </a:t>
            </a:r>
            <a:r>
              <a:rPr lang="fr-FR" sz="2800" dirty="0" err="1" smtClean="0"/>
              <a:t>combination</a:t>
            </a:r>
            <a:r>
              <a:rPr lang="fr-FR" sz="2800" dirty="0" smtClean="0"/>
              <a:t> : Perturber ~ 0.1M</a:t>
            </a:r>
            <a:r>
              <a:rPr lang="fr-FR" sz="2800" baseline="-25000" dirty="0" smtClean="0"/>
              <a:t>J</a:t>
            </a:r>
            <a:r>
              <a:rPr lang="fr-FR" sz="2800" dirty="0" smtClean="0"/>
              <a:t>, P’~7 </a:t>
            </a:r>
            <a:r>
              <a:rPr lang="fr-FR" sz="2800" dirty="0" err="1" smtClean="0"/>
              <a:t>yrs</a:t>
            </a:r>
            <a:r>
              <a:rPr lang="fr-FR" sz="2800" dirty="0" smtClean="0"/>
              <a:t>, GJ436b </a:t>
            </a:r>
            <a:r>
              <a:rPr lang="fr-FR" sz="2800" dirty="0" err="1" smtClean="0"/>
              <a:t>initially</a:t>
            </a:r>
            <a:r>
              <a:rPr lang="fr-FR" sz="2800" dirty="0" smtClean="0"/>
              <a:t> ~10 times more distant, but a large </a:t>
            </a:r>
            <a:r>
              <a:rPr lang="fr-FR" sz="2800" dirty="0" err="1" smtClean="0"/>
              <a:t>variety</a:t>
            </a:r>
            <a:r>
              <a:rPr lang="fr-FR" sz="2800" dirty="0" smtClean="0"/>
              <a:t> of configurations are possible.</a:t>
            </a:r>
          </a:p>
          <a:p>
            <a:pPr eaLnBrk="1" hangingPunct="1"/>
            <a:r>
              <a:rPr lang="fr-FR" sz="2800" dirty="0" smtClean="0"/>
              <a:t>In </a:t>
            </a:r>
            <a:r>
              <a:rPr lang="fr-FR" sz="2800" dirty="0" err="1" smtClean="0"/>
              <a:t>any</a:t>
            </a:r>
            <a:r>
              <a:rPr lang="fr-FR" sz="2800" dirty="0" smtClean="0"/>
              <a:t> case, 70° </a:t>
            </a:r>
            <a:r>
              <a:rPr lang="fr-FR" sz="2000" dirty="0" smtClean="0">
                <a:latin typeface="Cambria Math"/>
                <a:ea typeface="Cambria Math"/>
              </a:rPr>
              <a:t>≲ </a:t>
            </a:r>
            <a:r>
              <a:rPr lang="fr-FR" sz="2800" dirty="0" smtClean="0"/>
              <a:t>i</a:t>
            </a:r>
            <a:r>
              <a:rPr lang="fr-FR" sz="2800" baseline="-25000" dirty="0" smtClean="0"/>
              <a:t>0</a:t>
            </a:r>
            <a:r>
              <a:rPr lang="fr-FR" sz="2800" dirty="0" smtClean="0"/>
              <a:t> </a:t>
            </a:r>
            <a:r>
              <a:rPr lang="fr-FR" sz="2000" dirty="0" smtClean="0">
                <a:latin typeface="Cambria Math"/>
                <a:ea typeface="Cambria Math"/>
              </a:rPr>
              <a:t>≲ </a:t>
            </a:r>
            <a:r>
              <a:rPr lang="fr-FR" sz="2400" dirty="0" smtClean="0">
                <a:latin typeface="Cambria Math"/>
                <a:ea typeface="Cambria Math"/>
              </a:rPr>
              <a:t>110° and 0.1 AU ≲ </a:t>
            </a:r>
            <a:r>
              <a:rPr lang="fr-FR" dirty="0" smtClean="0"/>
              <a:t>a</a:t>
            </a:r>
            <a:r>
              <a:rPr lang="fr-FR" baseline="-25000" dirty="0" smtClean="0"/>
              <a:t>0</a:t>
            </a:r>
            <a:r>
              <a:rPr lang="fr-FR" dirty="0" smtClean="0"/>
              <a:t> </a:t>
            </a:r>
            <a:r>
              <a:rPr lang="fr-FR" sz="2400" dirty="0" smtClean="0">
                <a:latin typeface="Cambria Math"/>
                <a:ea typeface="Cambria Math"/>
              </a:rPr>
              <a:t>≲ 10 AU</a:t>
            </a:r>
            <a:endParaRPr lang="fr-FR" sz="2800" dirty="0" smtClean="0"/>
          </a:p>
          <a:p>
            <a:pPr eaLnBrk="1" hangingPunct="1"/>
            <a:r>
              <a:rPr lang="fr-FR" sz="2800" dirty="0" err="1" smtClean="0">
                <a:solidFill>
                  <a:srgbClr val="FFFF00"/>
                </a:solidFill>
              </a:rPr>
              <a:t>Needs</a:t>
            </a:r>
            <a:r>
              <a:rPr lang="fr-FR" sz="2800" dirty="0" smtClean="0">
                <a:solidFill>
                  <a:srgbClr val="FFFF00"/>
                </a:solidFill>
              </a:rPr>
              <a:t> to </a:t>
            </a:r>
            <a:r>
              <a:rPr lang="fr-FR" sz="2800" dirty="0" err="1" smtClean="0">
                <a:solidFill>
                  <a:srgbClr val="FFFF00"/>
                </a:solidFill>
              </a:rPr>
              <a:t>further</a:t>
            </a:r>
            <a:r>
              <a:rPr lang="fr-FR" sz="2800" dirty="0" smtClean="0">
                <a:solidFill>
                  <a:srgbClr val="FFFF00"/>
                </a:solidFill>
              </a:rPr>
              <a:t> monitor GJ436’s radial </a:t>
            </a:r>
            <a:r>
              <a:rPr lang="fr-FR" sz="2800" dirty="0" err="1" smtClean="0">
                <a:solidFill>
                  <a:srgbClr val="FFFF00"/>
                </a:solidFill>
              </a:rPr>
              <a:t>velocity</a:t>
            </a:r>
            <a:r>
              <a:rPr lang="fr-FR" sz="2800" dirty="0" smtClean="0">
                <a:solidFill>
                  <a:srgbClr val="FFFF00"/>
                </a:solidFill>
              </a:rPr>
              <a:t> to look for the </a:t>
            </a:r>
            <a:r>
              <a:rPr lang="fr-FR" sz="2800" dirty="0" err="1" smtClean="0">
                <a:solidFill>
                  <a:srgbClr val="FFFF00"/>
                </a:solidFill>
              </a:rPr>
              <a:t>companion</a:t>
            </a:r>
            <a:endParaRPr lang="fr-FR" sz="2800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fr-FR" sz="2800" dirty="0" err="1" smtClean="0">
                <a:solidFill>
                  <a:srgbClr val="66FF33"/>
                </a:solidFill>
              </a:rPr>
              <a:t>Could</a:t>
            </a:r>
            <a:r>
              <a:rPr lang="fr-FR" sz="2800" dirty="0" smtClean="0">
                <a:solidFill>
                  <a:srgbClr val="66FF33"/>
                </a:solidFill>
              </a:rPr>
              <a:t> </a:t>
            </a:r>
            <a:r>
              <a:rPr lang="fr-FR" sz="2800" dirty="0" err="1" smtClean="0">
                <a:solidFill>
                  <a:srgbClr val="66FF33"/>
                </a:solidFill>
              </a:rPr>
              <a:t>apply</a:t>
            </a:r>
            <a:r>
              <a:rPr lang="fr-FR" sz="2800" dirty="0" smtClean="0">
                <a:solidFill>
                  <a:srgbClr val="66FF33"/>
                </a:solidFill>
              </a:rPr>
              <a:t> to </a:t>
            </a:r>
            <a:r>
              <a:rPr lang="fr-FR" sz="2800" dirty="0" err="1" smtClean="0">
                <a:solidFill>
                  <a:srgbClr val="66FF33"/>
                </a:solidFill>
              </a:rPr>
              <a:t>other</a:t>
            </a:r>
            <a:r>
              <a:rPr lang="fr-FR" sz="2800" dirty="0" smtClean="0">
                <a:solidFill>
                  <a:srgbClr val="66FF33"/>
                </a:solidFill>
              </a:rPr>
              <a:t> </a:t>
            </a:r>
            <a:r>
              <a:rPr lang="fr-FR" sz="2800" dirty="0" err="1" smtClean="0">
                <a:solidFill>
                  <a:srgbClr val="66FF33"/>
                </a:solidFill>
              </a:rPr>
              <a:t>systems</a:t>
            </a:r>
            <a:endParaRPr lang="fr-FR" sz="2800" dirty="0" smtClean="0">
              <a:solidFill>
                <a:srgbClr val="66FF33"/>
              </a:solidFill>
            </a:endParaRPr>
          </a:p>
          <a:p>
            <a:pPr eaLnBrk="1" hangingPunct="1"/>
            <a:endParaRPr lang="fr-FR" sz="2800" dirty="0" smtClean="0"/>
          </a:p>
          <a:p>
            <a:pPr eaLnBrk="1" hangingPunct="1"/>
            <a:endParaRPr lang="fr-FR" sz="28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October 8-9, 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IMI Meeting, Grenoble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Gliese 436 b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A hot Neptune </a:t>
            </a:r>
            <a:r>
              <a:rPr lang="fr-FR" dirty="0" err="1" smtClean="0"/>
              <a:t>orbiting</a:t>
            </a:r>
            <a:r>
              <a:rPr lang="fr-FR" dirty="0" smtClean="0"/>
              <a:t> a M </a:t>
            </a:r>
            <a:r>
              <a:rPr lang="fr-FR" dirty="0" err="1" smtClean="0"/>
              <a:t>dwarf</a:t>
            </a:r>
            <a:endParaRPr lang="fr-FR" dirty="0" smtClean="0"/>
          </a:p>
          <a:p>
            <a:pPr eaLnBrk="1" hangingPunct="1">
              <a:defRPr/>
            </a:pPr>
            <a:r>
              <a:rPr lang="fr-FR" dirty="0" smtClean="0"/>
              <a:t>Semi-major axis a = 0.0287 AU, 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e = 0.15</a:t>
            </a:r>
            <a:r>
              <a:rPr lang="fr-FR" dirty="0" smtClean="0"/>
              <a:t>,</a:t>
            </a:r>
            <a:br>
              <a:rPr lang="fr-FR" dirty="0" smtClean="0"/>
            </a:br>
            <a:r>
              <a:rPr lang="fr-FR" dirty="0" smtClean="0"/>
              <a:t> P = 2.644 </a:t>
            </a:r>
            <a:r>
              <a:rPr lang="fr-FR" dirty="0" err="1" smtClean="0"/>
              <a:t>days</a:t>
            </a:r>
            <a:endParaRPr lang="fr-FR" dirty="0" smtClean="0"/>
          </a:p>
          <a:p>
            <a:pPr eaLnBrk="1" hangingPunct="1">
              <a:defRPr/>
            </a:pPr>
            <a:r>
              <a:rPr lang="fr-FR" dirty="0" err="1" smtClean="0"/>
              <a:t>Aged</a:t>
            </a:r>
            <a:r>
              <a:rPr lang="fr-FR" dirty="0" smtClean="0"/>
              <a:t> ~ a few </a:t>
            </a:r>
            <a:r>
              <a:rPr lang="fr-FR" dirty="0" err="1" smtClean="0"/>
              <a:t>Gyrs</a:t>
            </a:r>
            <a:endParaRPr lang="fr-FR" dirty="0" smtClean="0"/>
          </a:p>
          <a:p>
            <a:pPr eaLnBrk="1" hangingPunct="1">
              <a:defRPr/>
            </a:pPr>
            <a:r>
              <a:rPr lang="fr-FR" dirty="0" err="1" smtClean="0">
                <a:solidFill>
                  <a:srgbClr val="FFFF00"/>
                </a:solidFill>
              </a:rPr>
              <a:t>Should</a:t>
            </a:r>
            <a:r>
              <a:rPr lang="fr-FR" dirty="0" smtClean="0">
                <a:solidFill>
                  <a:srgbClr val="FFFF00"/>
                </a:solidFill>
              </a:rPr>
              <a:t> have been </a:t>
            </a:r>
            <a:r>
              <a:rPr lang="fr-FR" dirty="0" err="1" smtClean="0">
                <a:solidFill>
                  <a:srgbClr val="FFFF00"/>
                </a:solidFill>
              </a:rPr>
              <a:t>tidally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circularized</a:t>
            </a:r>
            <a:r>
              <a:rPr lang="fr-FR" dirty="0" smtClean="0">
                <a:solidFill>
                  <a:srgbClr val="FFFF00"/>
                </a:solidFill>
              </a:rPr>
              <a:t> a long time </a:t>
            </a:r>
            <a:r>
              <a:rPr lang="fr-FR" dirty="0" err="1" smtClean="0">
                <a:solidFill>
                  <a:srgbClr val="FFFF00"/>
                </a:solidFill>
              </a:rPr>
              <a:t>ago</a:t>
            </a:r>
            <a:endParaRPr lang="fr-FR" dirty="0" smtClean="0"/>
          </a:p>
          <a:p>
            <a:pPr eaLnBrk="1" hangingPunct="1">
              <a:defRPr/>
            </a:pPr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October 8-9, 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IMI Meeting, Grenoble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period_ec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1268760"/>
            <a:ext cx="5242481" cy="3931861"/>
          </a:xfrm>
          <a:prstGeom prst="rect">
            <a:avLst/>
          </a:prstGeom>
        </p:spPr>
      </p:pic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864096"/>
          </a:xfrm>
        </p:spPr>
        <p:txBody>
          <a:bodyPr/>
          <a:lstStyle/>
          <a:p>
            <a:pPr eaLnBrk="1" hangingPunct="1"/>
            <a:r>
              <a:rPr lang="fr-FR" sz="3200" dirty="0" err="1" smtClean="0"/>
              <a:t>Period</a:t>
            </a:r>
            <a:r>
              <a:rPr lang="fr-FR" sz="3200" dirty="0" smtClean="0"/>
              <a:t> / </a:t>
            </a:r>
            <a:r>
              <a:rPr lang="fr-FR" sz="3200" dirty="0" err="1" smtClean="0"/>
              <a:t>eccentricity</a:t>
            </a:r>
            <a:r>
              <a:rPr lang="fr-FR" sz="3200" dirty="0" smtClean="0"/>
              <a:t> </a:t>
            </a:r>
            <a:r>
              <a:rPr lang="fr-FR" sz="3200" dirty="0" err="1" smtClean="0"/>
              <a:t>diagram</a:t>
            </a:r>
            <a:r>
              <a:rPr lang="fr-FR" sz="3200" dirty="0" smtClean="0"/>
              <a:t> for </a:t>
            </a:r>
            <a:r>
              <a:rPr lang="fr-FR" sz="3200" dirty="0" err="1" smtClean="0"/>
              <a:t>exoplanets</a:t>
            </a:r>
            <a:endParaRPr lang="fr-FR" sz="32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October 8-9, 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IMI Meeting, Grenoble</a:t>
            </a:r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 bwMode="auto">
          <a:xfrm>
            <a:off x="1331640" y="3429000"/>
            <a:ext cx="3528392" cy="1008112"/>
          </a:xfrm>
          <a:prstGeom prst="straightConnector1">
            <a:avLst/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Connecteur droit avec flèche 9"/>
          <p:cNvCxnSpPr/>
          <p:nvPr/>
        </p:nvCxnSpPr>
        <p:spPr bwMode="auto">
          <a:xfrm flipV="1">
            <a:off x="1835696" y="4797152"/>
            <a:ext cx="2952328" cy="864096"/>
          </a:xfrm>
          <a:prstGeom prst="straightConnector1">
            <a:avLst/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ZoneTexte 13"/>
          <p:cNvSpPr txBox="1"/>
          <p:nvPr/>
        </p:nvSpPr>
        <p:spPr>
          <a:xfrm>
            <a:off x="1115616" y="5559623"/>
            <a:ext cx="2586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Tidally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circularized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51520" y="2895327"/>
            <a:ext cx="162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Exceptions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90588"/>
          </a:xfrm>
        </p:spPr>
        <p:txBody>
          <a:bodyPr/>
          <a:lstStyle/>
          <a:p>
            <a:r>
              <a:rPr lang="fr-FR" sz="2800" smtClean="0"/>
              <a:t>How can we explain the residual eccentricity ?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685800" y="1571625"/>
            <a:ext cx="7772400" cy="4378325"/>
          </a:xfrm>
        </p:spPr>
        <p:txBody>
          <a:bodyPr/>
          <a:lstStyle/>
          <a:p>
            <a:r>
              <a:rPr lang="fr-FR" sz="2400" dirty="0" err="1" smtClean="0">
                <a:solidFill>
                  <a:srgbClr val="FFFF00"/>
                </a:solidFill>
              </a:rPr>
              <a:t>Low</a:t>
            </a:r>
            <a:r>
              <a:rPr lang="fr-FR" sz="2400" dirty="0" smtClean="0">
                <a:solidFill>
                  <a:srgbClr val="FFFF00"/>
                </a:solidFill>
              </a:rPr>
              <a:t> </a:t>
            </a:r>
            <a:r>
              <a:rPr lang="fr-FR" sz="2400" dirty="0" err="1" smtClean="0">
                <a:solidFill>
                  <a:srgbClr val="FFFF00"/>
                </a:solidFill>
              </a:rPr>
              <a:t>tides</a:t>
            </a:r>
            <a:r>
              <a:rPr lang="fr-FR" sz="2400" dirty="0" smtClean="0">
                <a:solidFill>
                  <a:srgbClr val="FFFF00"/>
                </a:solidFill>
              </a:rPr>
              <a:t> </a:t>
            </a:r>
            <a:r>
              <a:rPr lang="fr-FR" sz="2400" dirty="0" smtClean="0"/>
              <a:t>(</a:t>
            </a:r>
            <a:r>
              <a:rPr lang="fr-FR" sz="2400" dirty="0" err="1" smtClean="0"/>
              <a:t>Q</a:t>
            </a:r>
            <a:r>
              <a:rPr lang="fr-FR" sz="2400" baseline="-25000" dirty="0" err="1" smtClean="0"/>
              <a:t>p</a:t>
            </a:r>
            <a:r>
              <a:rPr lang="fr-FR" sz="2400" dirty="0" smtClean="0"/>
              <a:t> </a:t>
            </a:r>
            <a:r>
              <a:rPr lang="fr-FR" sz="2400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≳ 10</a:t>
            </a:r>
            <a:r>
              <a:rPr lang="fr-FR" sz="2400" baseline="30000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6</a:t>
            </a:r>
            <a:r>
              <a:rPr lang="fr-FR" sz="2400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) ⟹ </a:t>
            </a:r>
            <a:r>
              <a:rPr lang="fr-FR" sz="2400" dirty="0" smtClean="0">
                <a:ea typeface="Cambria Math" pitchFamily="18" charset="0"/>
                <a:cs typeface="Cambria Math" pitchFamily="18" charset="0"/>
              </a:rPr>
              <a:t>long </a:t>
            </a:r>
            <a:r>
              <a:rPr lang="fr-FR" sz="2400" dirty="0" err="1" smtClean="0">
                <a:ea typeface="Cambria Math" pitchFamily="18" charset="0"/>
                <a:cs typeface="Cambria Math" pitchFamily="18" charset="0"/>
              </a:rPr>
              <a:t>circularization</a:t>
            </a:r>
            <a:r>
              <a:rPr lang="fr-FR" sz="2400" dirty="0" smtClean="0">
                <a:ea typeface="Cambria Math" pitchFamily="18" charset="0"/>
                <a:cs typeface="Cambria Math" pitchFamily="18" charset="0"/>
              </a:rPr>
              <a:t> time (</a:t>
            </a:r>
            <a:r>
              <a:rPr lang="fr-FR" sz="2400" dirty="0" err="1" smtClean="0">
                <a:ea typeface="Cambria Math" pitchFamily="18" charset="0"/>
                <a:cs typeface="Cambria Math" pitchFamily="18" charset="0"/>
              </a:rPr>
              <a:t>Mardling</a:t>
            </a:r>
            <a:r>
              <a:rPr lang="fr-FR" sz="2400" dirty="0" smtClean="0">
                <a:ea typeface="Cambria Math" pitchFamily="18" charset="0"/>
                <a:cs typeface="Cambria Math" pitchFamily="18" charset="0"/>
              </a:rPr>
              <a:t> 2008); but for Neptune </a:t>
            </a:r>
            <a:r>
              <a:rPr lang="fr-FR" sz="2400" dirty="0" err="1" smtClean="0"/>
              <a:t>Q</a:t>
            </a:r>
            <a:r>
              <a:rPr lang="fr-FR" sz="2400" baseline="-25000" dirty="0" err="1" smtClean="0"/>
              <a:t>p</a:t>
            </a:r>
            <a:r>
              <a:rPr lang="fr-FR" sz="2400" dirty="0" smtClean="0"/>
              <a:t> </a:t>
            </a:r>
            <a:r>
              <a:rPr lang="fr-FR" sz="2400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≈ 10</a:t>
            </a:r>
            <a:r>
              <a:rPr lang="fr-FR" sz="2400" baseline="30000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5</a:t>
            </a:r>
            <a:r>
              <a:rPr lang="fr-FR" sz="2400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. </a:t>
            </a:r>
            <a:r>
              <a:rPr lang="fr-FR" sz="2400" dirty="0" smtClean="0">
                <a:ea typeface="Cambria Math" pitchFamily="18" charset="0"/>
                <a:cs typeface="Cambria Math" pitchFamily="18" charset="0"/>
              </a:rPr>
              <a:t>A </a:t>
            </a:r>
            <a:r>
              <a:rPr lang="fr-FR" sz="2400" dirty="0" err="1" smtClean="0">
                <a:ea typeface="Cambria Math" pitchFamily="18" charset="0"/>
                <a:cs typeface="Cambria Math" pitchFamily="18" charset="0"/>
              </a:rPr>
              <a:t>very</a:t>
            </a:r>
            <a:r>
              <a:rPr lang="fr-FR" sz="2400" dirty="0" smtClean="0">
                <a:ea typeface="Cambria Math" pitchFamily="18" charset="0"/>
                <a:cs typeface="Cambria Math" pitchFamily="18" charset="0"/>
              </a:rPr>
              <a:t> </a:t>
            </a:r>
            <a:r>
              <a:rPr lang="fr-FR" sz="2400" dirty="0" err="1" smtClean="0">
                <a:ea typeface="Cambria Math" pitchFamily="18" charset="0"/>
                <a:cs typeface="Cambria Math" pitchFamily="18" charset="0"/>
              </a:rPr>
              <a:t>different</a:t>
            </a:r>
            <a:r>
              <a:rPr lang="fr-FR" sz="2400" dirty="0" smtClean="0">
                <a:ea typeface="Cambria Math" pitchFamily="18" charset="0"/>
                <a:cs typeface="Cambria Math" pitchFamily="18" charset="0"/>
              </a:rPr>
              <a:t> </a:t>
            </a:r>
            <a:r>
              <a:rPr lang="fr-FR" sz="2400" dirty="0" err="1" smtClean="0">
                <a:ea typeface="Cambria Math" pitchFamily="18" charset="0"/>
                <a:cs typeface="Cambria Math" pitchFamily="18" charset="0"/>
              </a:rPr>
              <a:t>planet</a:t>
            </a:r>
            <a:r>
              <a:rPr lang="fr-FR" sz="2400" dirty="0" smtClean="0">
                <a:ea typeface="Cambria Math" pitchFamily="18" charset="0"/>
                <a:cs typeface="Cambria Math" pitchFamily="18" charset="0"/>
              </a:rPr>
              <a:t> ?</a:t>
            </a:r>
          </a:p>
          <a:p>
            <a:r>
              <a:rPr lang="fr-FR" sz="2400" dirty="0" err="1" smtClean="0">
                <a:solidFill>
                  <a:srgbClr val="FFFF00"/>
                </a:solidFill>
                <a:ea typeface="Cambria Math" pitchFamily="18" charset="0"/>
                <a:cs typeface="Cambria Math" pitchFamily="18" charset="0"/>
              </a:rPr>
              <a:t>Planetary</a:t>
            </a:r>
            <a:r>
              <a:rPr lang="fr-FR" sz="2400" dirty="0" smtClean="0">
                <a:solidFill>
                  <a:srgbClr val="FFFF00"/>
                </a:solidFill>
                <a:ea typeface="Cambria Math" pitchFamily="18" charset="0"/>
                <a:cs typeface="Cambria Math" pitchFamily="18" charset="0"/>
              </a:rPr>
              <a:t> perturbations </a:t>
            </a:r>
            <a:r>
              <a:rPr lang="fr-FR" sz="2400" dirty="0" smtClean="0">
                <a:ea typeface="Cambria Math" pitchFamily="18" charset="0"/>
                <a:cs typeface="Cambria Math" pitchFamily="18" charset="0"/>
              </a:rPr>
              <a:t>to </a:t>
            </a:r>
            <a:r>
              <a:rPr lang="fr-FR" sz="2400" dirty="0" err="1" smtClean="0">
                <a:ea typeface="Cambria Math" pitchFamily="18" charset="0"/>
                <a:cs typeface="Cambria Math" pitchFamily="18" charset="0"/>
              </a:rPr>
              <a:t>sustain</a:t>
            </a:r>
            <a:r>
              <a:rPr lang="fr-FR" sz="2400" dirty="0" smtClean="0">
                <a:ea typeface="Cambria Math" pitchFamily="18" charset="0"/>
                <a:cs typeface="Cambria Math" pitchFamily="18" charset="0"/>
              </a:rPr>
              <a:t> </a:t>
            </a:r>
            <a:r>
              <a:rPr lang="fr-FR" sz="2400" dirty="0" err="1" smtClean="0">
                <a:ea typeface="Cambria Math" pitchFamily="18" charset="0"/>
                <a:cs typeface="Cambria Math" pitchFamily="18" charset="0"/>
              </a:rPr>
              <a:t>eccentricity</a:t>
            </a:r>
            <a:r>
              <a:rPr lang="fr-FR" sz="2400" dirty="0" smtClean="0">
                <a:ea typeface="Cambria Math" pitchFamily="18" charset="0"/>
                <a:cs typeface="Cambria Math" pitchFamily="18" charset="0"/>
              </a:rPr>
              <a:t> ? </a:t>
            </a:r>
            <a:r>
              <a:rPr lang="fr-FR" sz="2400" dirty="0" smtClean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Not </a:t>
            </a:r>
            <a:r>
              <a:rPr lang="fr-FR" sz="2400" dirty="0" err="1" smtClean="0">
                <a:solidFill>
                  <a:schemeClr val="accent1"/>
                </a:solidFill>
                <a:ea typeface="Cambria Math" pitchFamily="18" charset="0"/>
                <a:cs typeface="Cambria Math" pitchFamily="18" charset="0"/>
              </a:rPr>
              <a:t>easy</a:t>
            </a:r>
            <a:endParaRPr lang="fr-FR" sz="2400" dirty="0" smtClean="0">
              <a:solidFill>
                <a:schemeClr val="accent1"/>
              </a:solidFill>
              <a:ea typeface="Cambria Math" pitchFamily="18" charset="0"/>
              <a:cs typeface="Cambria Math" pitchFamily="18" charset="0"/>
            </a:endParaRPr>
          </a:p>
          <a:p>
            <a:pPr lvl="1"/>
            <a:r>
              <a:rPr lang="fr-FR" sz="2000" dirty="0" smtClean="0">
                <a:ea typeface="Cambria Math" pitchFamily="18" charset="0"/>
                <a:cs typeface="Cambria Math" pitchFamily="18" charset="0"/>
              </a:rPr>
              <a:t>There are </a:t>
            </a:r>
            <a:r>
              <a:rPr lang="fr-FR" sz="2000" dirty="0" err="1" smtClean="0">
                <a:solidFill>
                  <a:srgbClr val="66FF33"/>
                </a:solidFill>
                <a:ea typeface="Cambria Math" pitchFamily="18" charset="0"/>
                <a:cs typeface="Cambria Math" pitchFamily="18" charset="0"/>
              </a:rPr>
              <a:t>residuals</a:t>
            </a:r>
            <a:r>
              <a:rPr lang="fr-FR" sz="2000" dirty="0" smtClean="0">
                <a:solidFill>
                  <a:srgbClr val="66FF33"/>
                </a:solidFill>
                <a:ea typeface="Cambria Math" pitchFamily="18" charset="0"/>
                <a:cs typeface="Cambria Math" pitchFamily="18" charset="0"/>
              </a:rPr>
              <a:t> in radial </a:t>
            </a:r>
            <a:r>
              <a:rPr lang="fr-FR" sz="2000" dirty="0" err="1" smtClean="0">
                <a:solidFill>
                  <a:srgbClr val="66FF33"/>
                </a:solidFill>
                <a:ea typeface="Cambria Math" pitchFamily="18" charset="0"/>
                <a:cs typeface="Cambria Math" pitchFamily="18" charset="0"/>
              </a:rPr>
              <a:t>velocity</a:t>
            </a:r>
            <a:r>
              <a:rPr lang="fr-FR" sz="2000" dirty="0" smtClean="0">
                <a:solidFill>
                  <a:srgbClr val="66FF33"/>
                </a:solidFill>
                <a:ea typeface="Cambria Math" pitchFamily="18" charset="0"/>
                <a:cs typeface="Cambria Math" pitchFamily="18" charset="0"/>
              </a:rPr>
              <a:t> </a:t>
            </a:r>
            <a:r>
              <a:rPr lang="fr-FR" sz="2000" dirty="0" smtClean="0">
                <a:ea typeface="Cambria Math" pitchFamily="18" charset="0"/>
                <a:cs typeface="Cambria Math" pitchFamily="18" charset="0"/>
              </a:rPr>
              <a:t>signal </a:t>
            </a:r>
            <a:r>
              <a:rPr lang="fr-FR" sz="2000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⟹ </a:t>
            </a:r>
            <a:r>
              <a:rPr lang="fr-FR" sz="2000" dirty="0" smtClean="0">
                <a:ea typeface="Cambria Math" pitchFamily="18" charset="0"/>
                <a:cs typeface="Cambria Math" pitchFamily="18" charset="0"/>
              </a:rPr>
              <a:t>distant perturber</a:t>
            </a:r>
            <a:r>
              <a:rPr lang="fr-FR" sz="2000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? (</a:t>
            </a:r>
            <a:r>
              <a:rPr lang="fr-FR" sz="2000" dirty="0" err="1" smtClean="0">
                <a:ea typeface="Cambria Math" pitchFamily="18" charset="0"/>
                <a:cs typeface="Cambria Math" pitchFamily="18" charset="0"/>
              </a:rPr>
              <a:t>Manness</a:t>
            </a:r>
            <a:r>
              <a:rPr lang="fr-FR" sz="2000" dirty="0" smtClean="0">
                <a:ea typeface="Cambria Math" pitchFamily="18" charset="0"/>
                <a:cs typeface="Cambria Math" pitchFamily="18" charset="0"/>
              </a:rPr>
              <a:t> 2007)</a:t>
            </a:r>
          </a:p>
          <a:p>
            <a:pPr lvl="1"/>
            <a:r>
              <a:rPr lang="fr-FR" sz="2000" dirty="0" smtClean="0">
                <a:solidFill>
                  <a:srgbClr val="66FF33"/>
                </a:solidFill>
                <a:ea typeface="Cambria Math" pitchFamily="18" charset="0"/>
                <a:cs typeface="Cambria Math" pitchFamily="18" charset="0"/>
              </a:rPr>
              <a:t>Best </a:t>
            </a:r>
            <a:r>
              <a:rPr lang="fr-FR" sz="2000" dirty="0" err="1" smtClean="0">
                <a:solidFill>
                  <a:srgbClr val="66FF33"/>
                </a:solidFill>
                <a:ea typeface="Cambria Math" pitchFamily="18" charset="0"/>
                <a:cs typeface="Cambria Math" pitchFamily="18" charset="0"/>
              </a:rPr>
              <a:t>constraints</a:t>
            </a:r>
            <a:r>
              <a:rPr lang="fr-FR" sz="2000" dirty="0" smtClean="0">
                <a:solidFill>
                  <a:srgbClr val="66FF33"/>
                </a:solidFill>
                <a:ea typeface="Cambria Math" pitchFamily="18" charset="0"/>
                <a:cs typeface="Cambria Math" pitchFamily="18" charset="0"/>
              </a:rPr>
              <a:t> </a:t>
            </a:r>
            <a:r>
              <a:rPr lang="fr-FR" sz="2000" dirty="0" err="1" smtClean="0">
                <a:solidFill>
                  <a:srgbClr val="66FF33"/>
                </a:solidFill>
                <a:ea typeface="Cambria Math" pitchFamily="18" charset="0"/>
                <a:cs typeface="Cambria Math" pitchFamily="18" charset="0"/>
              </a:rPr>
              <a:t>today</a:t>
            </a:r>
            <a:r>
              <a:rPr lang="fr-FR" sz="2000" dirty="0" smtClean="0">
                <a:ea typeface="Cambria Math" pitchFamily="18" charset="0"/>
                <a:cs typeface="Cambria Math" pitchFamily="18" charset="0"/>
              </a:rPr>
              <a:t>, </a:t>
            </a:r>
            <a:r>
              <a:rPr lang="fr-FR" sz="2000" dirty="0" err="1" smtClean="0">
                <a:ea typeface="Cambria Math" pitchFamily="18" charset="0"/>
                <a:cs typeface="Cambria Math" pitchFamily="18" charset="0"/>
              </a:rPr>
              <a:t>based</a:t>
            </a:r>
            <a:r>
              <a:rPr lang="fr-FR" sz="2000" dirty="0" smtClean="0">
                <a:ea typeface="Cambria Math" pitchFamily="18" charset="0"/>
                <a:cs typeface="Cambria Math" pitchFamily="18" charset="0"/>
              </a:rPr>
              <a:t> on </a:t>
            </a:r>
            <a:r>
              <a:rPr lang="fr-FR" sz="2000" dirty="0" err="1" smtClean="0">
                <a:ea typeface="Cambria Math" pitchFamily="18" charset="0"/>
                <a:cs typeface="Cambria Math" pitchFamily="18" charset="0"/>
              </a:rPr>
              <a:t>residuals</a:t>
            </a:r>
            <a:r>
              <a:rPr lang="fr-FR" sz="2000" dirty="0" smtClean="0">
                <a:ea typeface="Cambria Math" pitchFamily="18" charset="0"/>
                <a:cs typeface="Cambria Math" pitchFamily="18" charset="0"/>
              </a:rPr>
              <a:t> and </a:t>
            </a:r>
            <a:r>
              <a:rPr lang="fr-FR" sz="2000" dirty="0" err="1" smtClean="0">
                <a:ea typeface="Cambria Math" pitchFamily="18" charset="0"/>
                <a:cs typeface="Cambria Math" pitchFamily="18" charset="0"/>
              </a:rPr>
              <a:t>photometry</a:t>
            </a:r>
            <a:r>
              <a:rPr lang="fr-FR" sz="2000" dirty="0" smtClean="0">
                <a:ea typeface="Cambria Math" pitchFamily="18" charset="0"/>
                <a:cs typeface="Cambria Math" pitchFamily="18" charset="0"/>
              </a:rPr>
              <a:t> (Montagnier, in </a:t>
            </a:r>
            <a:r>
              <a:rPr lang="fr-FR" sz="2000" dirty="0" err="1" smtClean="0">
                <a:ea typeface="Cambria Math" pitchFamily="18" charset="0"/>
                <a:cs typeface="Cambria Math" pitchFamily="18" charset="0"/>
              </a:rPr>
              <a:t>prep</a:t>
            </a:r>
            <a:r>
              <a:rPr lang="fr-FR" sz="2000" dirty="0" smtClean="0">
                <a:ea typeface="Cambria Math" pitchFamily="18" charset="0"/>
                <a:cs typeface="Cambria Math" pitchFamily="18" charset="0"/>
              </a:rPr>
              <a:t>) : </a:t>
            </a:r>
            <a:r>
              <a:rPr lang="fr-FR" sz="2000" dirty="0" err="1" smtClean="0">
                <a:ea typeface="Cambria Math" pitchFamily="18" charset="0"/>
                <a:cs typeface="Cambria Math" pitchFamily="18" charset="0"/>
              </a:rPr>
              <a:t>upper</a:t>
            </a:r>
            <a:r>
              <a:rPr lang="fr-FR" sz="2000" dirty="0" smtClean="0">
                <a:ea typeface="Cambria Math" pitchFamily="18" charset="0"/>
                <a:cs typeface="Cambria Math" pitchFamily="18" charset="0"/>
              </a:rPr>
              <a:t> </a:t>
            </a:r>
            <a:r>
              <a:rPr lang="fr-FR" sz="2000" dirty="0" err="1" smtClean="0">
                <a:ea typeface="Cambria Math" pitchFamily="18" charset="0"/>
                <a:cs typeface="Cambria Math" pitchFamily="18" charset="0"/>
              </a:rPr>
              <a:t>limits</a:t>
            </a:r>
            <a:r>
              <a:rPr lang="fr-FR" sz="2000" dirty="0" smtClean="0">
                <a:ea typeface="Cambria Math" pitchFamily="18" charset="0"/>
                <a:cs typeface="Cambria Math" pitchFamily="18" charset="0"/>
              </a:rPr>
              <a:t> </a:t>
            </a:r>
          </a:p>
          <a:p>
            <a:pPr lvl="1"/>
            <a:r>
              <a:rPr lang="fr-FR" sz="2000" dirty="0" err="1" smtClean="0">
                <a:ea typeface="Cambria Math" pitchFamily="18" charset="0"/>
                <a:cs typeface="Cambria Math" pitchFamily="18" charset="0"/>
              </a:rPr>
              <a:t>Resonant</a:t>
            </a:r>
            <a:r>
              <a:rPr lang="fr-FR" sz="2000" dirty="0" smtClean="0">
                <a:ea typeface="Cambria Math" pitchFamily="18" charset="0"/>
                <a:cs typeface="Cambria Math" pitchFamily="18" charset="0"/>
              </a:rPr>
              <a:t> or non </a:t>
            </a:r>
            <a:r>
              <a:rPr lang="fr-FR" sz="2000" dirty="0" err="1" smtClean="0">
                <a:ea typeface="Cambria Math" pitchFamily="18" charset="0"/>
                <a:cs typeface="Cambria Math" pitchFamily="18" charset="0"/>
              </a:rPr>
              <a:t>resonant</a:t>
            </a:r>
            <a:r>
              <a:rPr lang="fr-FR" sz="2000" dirty="0" smtClean="0">
                <a:ea typeface="Cambria Math" pitchFamily="18" charset="0"/>
                <a:cs typeface="Cambria Math" pitchFamily="18" charset="0"/>
              </a:rPr>
              <a:t> </a:t>
            </a:r>
            <a:r>
              <a:rPr lang="fr-FR" sz="2000" dirty="0" err="1" smtClean="0">
                <a:ea typeface="Cambria Math" pitchFamily="18" charset="0"/>
                <a:cs typeface="Cambria Math" pitchFamily="18" charset="0"/>
              </a:rPr>
              <a:t>planets</a:t>
            </a:r>
            <a:r>
              <a:rPr lang="fr-FR" sz="2000" dirty="0" smtClean="0">
                <a:ea typeface="Cambria Math" pitchFamily="18" charset="0"/>
                <a:cs typeface="Cambria Math" pitchFamily="18" charset="0"/>
              </a:rPr>
              <a:t> </a:t>
            </a:r>
            <a:r>
              <a:rPr lang="fr-FR" sz="2000" dirty="0" err="1" smtClean="0">
                <a:ea typeface="Cambria Math" pitchFamily="18" charset="0"/>
                <a:cs typeface="Cambria Math" pitchFamily="18" charset="0"/>
              </a:rPr>
              <a:t>hardly</a:t>
            </a:r>
            <a:r>
              <a:rPr lang="fr-FR" sz="2000" dirty="0" smtClean="0">
                <a:ea typeface="Cambria Math" pitchFamily="18" charset="0"/>
                <a:cs typeface="Cambria Math" pitchFamily="18" charset="0"/>
              </a:rPr>
              <a:t> do the job : </a:t>
            </a:r>
            <a:r>
              <a:rPr lang="fr-FR" sz="2000" dirty="0" err="1" smtClean="0">
                <a:solidFill>
                  <a:srgbClr val="66FF33"/>
                </a:solidFill>
                <a:ea typeface="Cambria Math" pitchFamily="18" charset="0"/>
                <a:cs typeface="Cambria Math" pitchFamily="18" charset="0"/>
              </a:rPr>
              <a:t>tides</a:t>
            </a:r>
            <a:r>
              <a:rPr lang="fr-FR" sz="2000" dirty="0" smtClean="0">
                <a:solidFill>
                  <a:srgbClr val="66FF33"/>
                </a:solidFill>
                <a:ea typeface="Cambria Math" pitchFamily="18" charset="0"/>
                <a:cs typeface="Cambria Math" pitchFamily="18" charset="0"/>
              </a:rPr>
              <a:t> are </a:t>
            </a:r>
            <a:r>
              <a:rPr lang="fr-FR" sz="2000" dirty="0" err="1" smtClean="0">
                <a:solidFill>
                  <a:srgbClr val="66FF33"/>
                </a:solidFill>
                <a:ea typeface="Cambria Math" pitchFamily="18" charset="0"/>
                <a:cs typeface="Cambria Math" pitchFamily="18" charset="0"/>
              </a:rPr>
              <a:t>always</a:t>
            </a:r>
            <a:r>
              <a:rPr lang="fr-FR" sz="2000" dirty="0" smtClean="0">
                <a:solidFill>
                  <a:srgbClr val="66FF33"/>
                </a:solidFill>
                <a:ea typeface="Cambria Math" pitchFamily="18" charset="0"/>
                <a:cs typeface="Cambria Math" pitchFamily="18" charset="0"/>
              </a:rPr>
              <a:t> </a:t>
            </a:r>
            <a:r>
              <a:rPr lang="fr-FR" sz="2000" dirty="0" err="1" smtClean="0">
                <a:solidFill>
                  <a:srgbClr val="66FF33"/>
                </a:solidFill>
                <a:ea typeface="Cambria Math" pitchFamily="18" charset="0"/>
                <a:cs typeface="Cambria Math" pitchFamily="18" charset="0"/>
              </a:rPr>
              <a:t>stronger</a:t>
            </a:r>
            <a:endParaRPr lang="fr-FR" sz="2000" dirty="0" smtClean="0">
              <a:solidFill>
                <a:srgbClr val="66FF33"/>
              </a:solidFill>
              <a:ea typeface="Cambria Math" pitchFamily="18" charset="0"/>
              <a:cs typeface="Cambria Math" pitchFamily="18" charset="0"/>
            </a:endParaRPr>
          </a:p>
          <a:p>
            <a:pPr lvl="1"/>
            <a:r>
              <a:rPr lang="fr-FR" sz="2000" dirty="0" err="1" smtClean="0">
                <a:ea typeface="Cambria Math" pitchFamily="18" charset="0"/>
                <a:cs typeface="Cambria Math" pitchFamily="18" charset="0"/>
              </a:rPr>
              <a:t>Batygin</a:t>
            </a:r>
            <a:r>
              <a:rPr lang="fr-FR" sz="2000" dirty="0" smtClean="0">
                <a:ea typeface="Cambria Math" pitchFamily="18" charset="0"/>
                <a:cs typeface="Cambria Math" pitchFamily="18" charset="0"/>
              </a:rPr>
              <a:t> (2009) : </a:t>
            </a:r>
            <a:r>
              <a:rPr lang="fr-FR" sz="2000" dirty="0" err="1" smtClean="0">
                <a:ea typeface="Cambria Math" pitchFamily="18" charset="0"/>
                <a:cs typeface="Cambria Math" pitchFamily="18" charset="0"/>
              </a:rPr>
              <a:t>Very</a:t>
            </a:r>
            <a:r>
              <a:rPr lang="fr-FR" sz="2000" dirty="0" smtClean="0">
                <a:ea typeface="Cambria Math" pitchFamily="18" charset="0"/>
                <a:cs typeface="Cambria Math" pitchFamily="18" charset="0"/>
              </a:rPr>
              <a:t> </a:t>
            </a:r>
            <a:r>
              <a:rPr lang="fr-FR" sz="2000" dirty="0" err="1" smtClean="0">
                <a:ea typeface="Cambria Math" pitchFamily="18" charset="0"/>
                <a:cs typeface="Cambria Math" pitchFamily="18" charset="0"/>
              </a:rPr>
              <a:t>specific</a:t>
            </a:r>
            <a:r>
              <a:rPr lang="fr-FR" sz="2000" dirty="0" smtClean="0">
                <a:ea typeface="Cambria Math" pitchFamily="18" charset="0"/>
                <a:cs typeface="Cambria Math" pitchFamily="18" charset="0"/>
              </a:rPr>
              <a:t> </a:t>
            </a:r>
            <a:r>
              <a:rPr lang="fr-FR" sz="2000" dirty="0" err="1" smtClean="0">
                <a:ea typeface="Cambria Math" pitchFamily="18" charset="0"/>
                <a:cs typeface="Cambria Math" pitchFamily="18" charset="0"/>
              </a:rPr>
              <a:t>stationary</a:t>
            </a:r>
            <a:r>
              <a:rPr lang="fr-FR" sz="2000" dirty="0" smtClean="0">
                <a:ea typeface="Cambria Math" pitchFamily="18" charset="0"/>
                <a:cs typeface="Cambria Math" pitchFamily="18" charset="0"/>
              </a:rPr>
              <a:t> </a:t>
            </a:r>
            <a:r>
              <a:rPr lang="fr-FR" sz="2000" dirty="0" err="1" smtClean="0">
                <a:ea typeface="Cambria Math" pitchFamily="18" charset="0"/>
                <a:cs typeface="Cambria Math" pitchFamily="18" charset="0"/>
              </a:rPr>
              <a:t>eccentricity</a:t>
            </a:r>
            <a:r>
              <a:rPr lang="fr-FR" sz="2000" dirty="0" smtClean="0">
                <a:ea typeface="Cambria Math" pitchFamily="18" charset="0"/>
                <a:cs typeface="Cambria Math" pitchFamily="18" charset="0"/>
              </a:rPr>
              <a:t> configuration   </a:t>
            </a:r>
            <a:r>
              <a:rPr lang="fr-FR" sz="2000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⟹ </a:t>
            </a:r>
            <a:r>
              <a:rPr lang="fr-FR" sz="2000" dirty="0" smtClean="0">
                <a:ea typeface="Cambria Math" pitchFamily="18" charset="0"/>
                <a:cs typeface="Cambria Math" pitchFamily="18" charset="0"/>
              </a:rPr>
              <a:t>longer </a:t>
            </a:r>
            <a:r>
              <a:rPr lang="fr-FR" sz="2000" dirty="0" err="1" smtClean="0">
                <a:ea typeface="Cambria Math" pitchFamily="18" charset="0"/>
                <a:cs typeface="Cambria Math" pitchFamily="18" charset="0"/>
              </a:rPr>
              <a:t>circularization</a:t>
            </a:r>
            <a:r>
              <a:rPr lang="fr-FR" sz="2000" dirty="0" smtClean="0">
                <a:ea typeface="Cambria Math" pitchFamily="18" charset="0"/>
                <a:cs typeface="Cambria Math" pitchFamily="18" charset="0"/>
              </a:rPr>
              <a:t> time</a:t>
            </a:r>
          </a:p>
          <a:p>
            <a:pPr lvl="1"/>
            <a:endParaRPr lang="fr-FR" sz="20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October 8-9, 2012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IMI Meeting, Grenoble</a:t>
            </a:r>
            <a:endParaRPr lang="fr-FR"/>
          </a:p>
        </p:txBody>
      </p:sp>
      <p:pic>
        <p:nvPicPr>
          <p:cNvPr id="7" name="Image 6" descr="GJ436_new_AO_VR_2Gy_contour_lim_A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3744" y="736453"/>
            <a:ext cx="4962512" cy="5068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Another idea : Kozai resonance</a:t>
            </a: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smtClean="0">
                <a:solidFill>
                  <a:srgbClr val="FFFF00"/>
                </a:solidFill>
              </a:rPr>
              <a:t>Kozai resonance in the 3 body system </a:t>
            </a:r>
            <a:r>
              <a:rPr lang="fr-FR" sz="2800" smtClean="0"/>
              <a:t>= secular large amplitude (0 – 0.9 or more) eccentricity and inclination modulation of an orbit perturbed by an outer inclined perturber (i</a:t>
            </a:r>
            <a:r>
              <a:rPr lang="fr-FR" sz="2800" baseline="-25000" smtClean="0"/>
              <a:t>rel</a:t>
            </a:r>
            <a:r>
              <a:rPr lang="fr-FR" sz="280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≳ 40°)</a:t>
            </a:r>
            <a:r>
              <a:rPr lang="fr-FR" sz="2800" smtClean="0"/>
              <a:t>.</a:t>
            </a:r>
          </a:p>
          <a:p>
            <a:r>
              <a:rPr lang="fr-FR" sz="2800" smtClean="0"/>
              <a:t>Time-scale </a:t>
            </a:r>
            <a:r>
              <a:rPr lang="fr-FR" sz="2800" smtClean="0">
                <a:solidFill>
                  <a:srgbClr val="FFFF00"/>
                </a:solidFill>
              </a:rPr>
              <a:t>~ (P</a:t>
            </a:r>
            <a:r>
              <a:rPr lang="fr-FR" sz="2800" baseline="-25000" smtClean="0">
                <a:solidFill>
                  <a:srgbClr val="FFFF00"/>
                </a:solidFill>
              </a:rPr>
              <a:t>out</a:t>
            </a:r>
            <a:r>
              <a:rPr lang="fr-FR" sz="2800" baseline="30000" smtClean="0">
                <a:solidFill>
                  <a:srgbClr val="FFFF00"/>
                </a:solidFill>
              </a:rPr>
              <a:t>2</a:t>
            </a:r>
            <a:r>
              <a:rPr lang="fr-FR" sz="2800" smtClean="0">
                <a:solidFill>
                  <a:srgbClr val="FFFF00"/>
                </a:solidFill>
              </a:rPr>
              <a:t>/P</a:t>
            </a:r>
            <a:r>
              <a:rPr lang="fr-FR" sz="2800" baseline="-25000" smtClean="0">
                <a:solidFill>
                  <a:srgbClr val="FFFF00"/>
                </a:solidFill>
              </a:rPr>
              <a:t>in</a:t>
            </a:r>
            <a:r>
              <a:rPr lang="fr-FR" sz="2800" smtClean="0">
                <a:solidFill>
                  <a:srgbClr val="FFFF00"/>
                </a:solidFill>
              </a:rPr>
              <a:t>) </a:t>
            </a:r>
            <a:r>
              <a:rPr lang="fr-FR" sz="280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× </a:t>
            </a:r>
            <a:r>
              <a:rPr lang="fr-FR" sz="2800" smtClean="0">
                <a:solidFill>
                  <a:srgbClr val="FFFF00"/>
                </a:solidFill>
              </a:rPr>
              <a:t>(M</a:t>
            </a:r>
            <a:r>
              <a:rPr lang="fr-FR" sz="2800" baseline="-25000" smtClean="0">
                <a:solidFill>
                  <a:srgbClr val="FFFF00"/>
                </a:solidFill>
              </a:rPr>
              <a:t>total</a:t>
            </a:r>
            <a:r>
              <a:rPr lang="fr-FR" sz="2800" smtClean="0">
                <a:solidFill>
                  <a:srgbClr val="FFFF00"/>
                </a:solidFill>
              </a:rPr>
              <a:t>/M</a:t>
            </a:r>
            <a:r>
              <a:rPr lang="fr-FR" sz="2800" baseline="-25000" smtClean="0">
                <a:solidFill>
                  <a:srgbClr val="FFFF00"/>
                </a:solidFill>
              </a:rPr>
              <a:t>perturber</a:t>
            </a:r>
            <a:r>
              <a:rPr lang="fr-FR" sz="2800" smtClean="0">
                <a:solidFill>
                  <a:srgbClr val="FFFF00"/>
                </a:solidFill>
              </a:rPr>
              <a:t>)</a:t>
            </a:r>
          </a:p>
          <a:p>
            <a:r>
              <a:rPr lang="fr-FR" sz="2800" smtClean="0">
                <a:solidFill>
                  <a:srgbClr val="66FF33"/>
                </a:solidFill>
              </a:rPr>
              <a:t>Could it account for GJ 436b’s eccentricity ? </a:t>
            </a:r>
            <a:r>
              <a:rPr lang="fr-FR" sz="2800" smtClean="0"/>
              <a:t>Needs to be tested …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October 8-9, 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IMI Meeting, Grenoble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143000"/>
          </a:xfrm>
        </p:spPr>
        <p:txBody>
          <a:bodyPr/>
          <a:lstStyle/>
          <a:p>
            <a:r>
              <a:rPr lang="fr-FR" smtClean="0"/>
              <a:t>Just try it…</a:t>
            </a: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685800" y="1528763"/>
            <a:ext cx="7772400" cy="4708525"/>
          </a:xfrm>
        </p:spPr>
        <p:txBody>
          <a:bodyPr/>
          <a:lstStyle/>
          <a:p>
            <a:r>
              <a:rPr lang="fr-FR" smtClean="0"/>
              <a:t>Take GJ 436 b with its present orbit, and add a perturber compatible with Montagnier et al. constraints : 0.1 M</a:t>
            </a:r>
            <a:r>
              <a:rPr lang="fr-FR" baseline="-25000" smtClean="0"/>
              <a:t>J</a:t>
            </a:r>
            <a:r>
              <a:rPr lang="fr-FR" smtClean="0"/>
              <a:t> @ 3.6 AU, but with mutual inclination =  75°</a:t>
            </a:r>
          </a:p>
          <a:p>
            <a:r>
              <a:rPr lang="fr-FR" smtClean="0"/>
              <a:t>Integrate the system taking into account tides (assuming a standard Q</a:t>
            </a:r>
            <a:r>
              <a:rPr lang="fr-FR" baseline="-25000" smtClean="0"/>
              <a:t>p</a:t>
            </a:r>
            <a:r>
              <a:rPr lang="fr-FR" smtClean="0"/>
              <a:t>=10</a:t>
            </a:r>
            <a:r>
              <a:rPr lang="fr-FR" baseline="30000" smtClean="0"/>
              <a:t>5 </a:t>
            </a:r>
            <a:r>
              <a:rPr lang="fr-FR" smtClean="0"/>
              <a:t> value) and General Relativity (GR).</a:t>
            </a:r>
          </a:p>
          <a:p>
            <a:r>
              <a:rPr lang="fr-FR" smtClean="0">
                <a:solidFill>
                  <a:srgbClr val="FFFF00"/>
                </a:solidFill>
              </a:rPr>
              <a:t>We use symplectic integration with averaged tides 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October 8-9, 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IMI Meeting, Grenoble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685800" y="214313"/>
            <a:ext cx="7772400" cy="1143000"/>
          </a:xfrm>
        </p:spPr>
        <p:txBody>
          <a:bodyPr/>
          <a:lstStyle/>
          <a:p>
            <a:r>
              <a:rPr lang="fr-FR" smtClean="0"/>
              <a:t>… and see what occurs</a:t>
            </a:r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685800" y="1571625"/>
            <a:ext cx="7772400" cy="4114800"/>
          </a:xfrm>
        </p:spPr>
        <p:txBody>
          <a:bodyPr/>
          <a:lstStyle/>
          <a:p>
            <a:r>
              <a:rPr lang="fr-FR" smtClean="0"/>
              <a:t>If we forget tides and relativity : Kozai ! 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October 8-9, 2012</a:t>
            </a:r>
            <a:endParaRPr lang="fr-FR"/>
          </a:p>
        </p:txBody>
      </p:sp>
      <p:pic>
        <p:nvPicPr>
          <p:cNvPr id="8197" name="Image 4" descr="e_noti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786063"/>
            <a:ext cx="400208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Image 5" descr="ir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86063"/>
            <a:ext cx="3992563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IMI Meeting, Grenoble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685800" y="214313"/>
            <a:ext cx="7772400" cy="1143000"/>
          </a:xfrm>
        </p:spPr>
        <p:txBody>
          <a:bodyPr/>
          <a:lstStyle/>
          <a:p>
            <a:r>
              <a:rPr lang="fr-FR" smtClean="0"/>
              <a:t>… and see what occurs</a:t>
            </a:r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685800" y="1571625"/>
            <a:ext cx="7989888" cy="4114800"/>
          </a:xfrm>
        </p:spPr>
        <p:txBody>
          <a:bodyPr/>
          <a:lstStyle/>
          <a:p>
            <a:r>
              <a:rPr lang="fr-FR" sz="2800" smtClean="0"/>
              <a:t>Now take relativity into account :  No more Kozai ! </a:t>
            </a:r>
          </a:p>
          <a:p>
            <a:r>
              <a:rPr lang="fr-FR" sz="2800" smtClean="0">
                <a:solidFill>
                  <a:srgbClr val="FFFF00"/>
                </a:solidFill>
              </a:rPr>
              <a:t>Explanation :</a:t>
            </a:r>
            <a:br>
              <a:rPr lang="fr-FR" sz="2800" smtClean="0">
                <a:solidFill>
                  <a:srgbClr val="FFFF00"/>
                </a:solidFill>
              </a:rPr>
            </a:br>
            <a:r>
              <a:rPr lang="fr-FR" sz="2800" smtClean="0">
                <a:solidFill>
                  <a:srgbClr val="FFFF00"/>
                </a:solidFill>
              </a:rPr>
              <a:t>the GR periastron</a:t>
            </a:r>
            <a:br>
              <a:rPr lang="fr-FR" sz="2800" smtClean="0">
                <a:solidFill>
                  <a:srgbClr val="FFFF00"/>
                </a:solidFill>
              </a:rPr>
            </a:br>
            <a:r>
              <a:rPr lang="fr-FR" sz="2800" smtClean="0">
                <a:solidFill>
                  <a:srgbClr val="FFFF00"/>
                </a:solidFill>
              </a:rPr>
              <a:t>precession rate </a:t>
            </a:r>
            <a:br>
              <a:rPr lang="fr-FR" sz="2800" smtClean="0">
                <a:solidFill>
                  <a:srgbClr val="FFFF00"/>
                </a:solidFill>
              </a:rPr>
            </a:br>
            <a:r>
              <a:rPr lang="fr-FR" sz="2800" smtClean="0">
                <a:solidFill>
                  <a:srgbClr val="FFFF00"/>
                </a:solidFill>
              </a:rPr>
              <a:t>overcomes</a:t>
            </a:r>
            <a:br>
              <a:rPr lang="fr-FR" sz="2800" smtClean="0">
                <a:solidFill>
                  <a:srgbClr val="FFFF00"/>
                </a:solidFill>
              </a:rPr>
            </a:br>
            <a:r>
              <a:rPr lang="fr-FR" sz="2800" smtClean="0">
                <a:solidFill>
                  <a:srgbClr val="FFFF00"/>
                </a:solidFill>
              </a:rPr>
              <a:t>that of Kozai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October 8-9, 2012</a:t>
            </a:r>
            <a:endParaRPr lang="fr-FR"/>
          </a:p>
        </p:txBody>
      </p:sp>
      <p:pic>
        <p:nvPicPr>
          <p:cNvPr id="9221" name="Image 5" descr="e_re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0625" y="2276475"/>
            <a:ext cx="4802188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IMI Meeting, Grenoble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685800" y="214313"/>
            <a:ext cx="7772400" cy="1143000"/>
          </a:xfrm>
        </p:spPr>
        <p:txBody>
          <a:bodyPr/>
          <a:lstStyle/>
          <a:p>
            <a:r>
              <a:rPr lang="fr-FR" smtClean="0"/>
              <a:t>… and see what occurs</a:t>
            </a:r>
          </a:p>
        </p:txBody>
      </p:sp>
      <p:sp>
        <p:nvSpPr>
          <p:cNvPr id="10243" name="Espace réservé du contenu 2"/>
          <p:cNvSpPr>
            <a:spLocks noGrp="1"/>
          </p:cNvSpPr>
          <p:nvPr>
            <p:ph idx="1"/>
          </p:nvPr>
        </p:nvSpPr>
        <p:spPr>
          <a:xfrm>
            <a:off x="685800" y="1571625"/>
            <a:ext cx="7772400" cy="4114800"/>
          </a:xfrm>
        </p:spPr>
        <p:txBody>
          <a:bodyPr/>
          <a:lstStyle/>
          <a:p>
            <a:r>
              <a:rPr lang="fr-FR" smtClean="0"/>
              <a:t>And now with tides and relativity : </a:t>
            </a:r>
            <a:r>
              <a:rPr lang="fr-FR" smtClean="0">
                <a:solidFill>
                  <a:srgbClr val="FFFF00"/>
                </a:solidFill>
              </a:rPr>
              <a:t>circularization ! </a:t>
            </a:r>
          </a:p>
          <a:p>
            <a:r>
              <a:rPr lang="fr-FR" smtClean="0"/>
              <a:t>Conclusion :</a:t>
            </a:r>
            <a:br>
              <a:rPr lang="fr-FR" smtClean="0"/>
            </a:br>
            <a:r>
              <a:rPr lang="fr-FR" smtClean="0">
                <a:solidFill>
                  <a:srgbClr val="FFFF00"/>
                </a:solidFill>
              </a:rPr>
              <a:t>Nothing changed.</a:t>
            </a: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>Tides are stronger</a:t>
            </a:r>
            <a:br>
              <a:rPr lang="fr-FR" smtClean="0"/>
            </a:br>
            <a:r>
              <a:rPr lang="fr-FR" smtClean="0"/>
              <a:t>than everything</a:t>
            </a:r>
            <a:br>
              <a:rPr lang="fr-FR" smtClean="0"/>
            </a:br>
            <a:r>
              <a:rPr lang="fr-FR" smtClean="0"/>
              <a:t>else…  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October 8-9, 2012</a:t>
            </a:r>
            <a:endParaRPr lang="fr-FR"/>
          </a:p>
        </p:txBody>
      </p:sp>
      <p:pic>
        <p:nvPicPr>
          <p:cNvPr id="10245" name="Image 6" descr="e_tid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8" y="2379663"/>
            <a:ext cx="4586287" cy="31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IMI Meeting, Grenoble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byrinthe">
  <a:themeElements>
    <a:clrScheme name="Labyrinth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Labyrinth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Wingdings 3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Wingdings 3" pitchFamily="18" charset="2"/>
          </a:defRPr>
        </a:defPPr>
      </a:lstStyle>
    </a:lnDef>
  </a:objectDefaults>
  <a:extraClrSchemeLst>
    <a:extraClrScheme>
      <a:clrScheme name="Labyrinth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yrinth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yrinth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yrinth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yrinth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yrinth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Designs\Labyrinthe.pot</Template>
  <TotalTime>1855</TotalTime>
  <Words>879</Words>
  <Application>Microsoft Office PowerPoint</Application>
  <PresentationFormat>Affichage à l'écran (4:3)</PresentationFormat>
  <Paragraphs>202</Paragraphs>
  <Slides>19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Labyrinthe</vt:lpstr>
      <vt:lpstr>Kozai migration with tidal friction Application to GJ 436  (Beust et al., 2012, A&amp;A 545, A88)</vt:lpstr>
      <vt:lpstr>Gliese 436 b</vt:lpstr>
      <vt:lpstr>Period / eccentricity diagram for exoplanets</vt:lpstr>
      <vt:lpstr>How can we explain the residual eccentricity ?</vt:lpstr>
      <vt:lpstr>Another idea : Kozai resonance</vt:lpstr>
      <vt:lpstr>Just try it…</vt:lpstr>
      <vt:lpstr>… and see what occurs</vt:lpstr>
      <vt:lpstr>… and see what occurs</vt:lpstr>
      <vt:lpstr>… and see what occurs</vt:lpstr>
      <vt:lpstr>Alternative scenario : Kozai migration</vt:lpstr>
      <vt:lpstr>Let us try it !</vt:lpstr>
      <vt:lpstr>See what occurs in more details…</vt:lpstr>
      <vt:lpstr>Orbital decay ? </vt:lpstr>
      <vt:lpstr>On a longer timescale… </vt:lpstr>
      <vt:lpstr>On a longer timescale (II)… </vt:lpstr>
      <vt:lpstr>Let the parameters vary… </vt:lpstr>
      <vt:lpstr>A parametric study </vt:lpstr>
      <vt:lpstr>A parametric study (II) </vt:lpstr>
      <vt:lpstr>Conclusion</vt:lpstr>
    </vt:vector>
  </TitlesOfParts>
  <Company>laog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systèmes multiples</dc:title>
  <dc:creator>beust</dc:creator>
  <cp:lastModifiedBy>herve</cp:lastModifiedBy>
  <cp:revision>102</cp:revision>
  <dcterms:created xsi:type="dcterms:W3CDTF">2003-12-01T11:14:58Z</dcterms:created>
  <dcterms:modified xsi:type="dcterms:W3CDTF">2012-10-08T07:34:03Z</dcterms:modified>
</cp:coreProperties>
</file>