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FFEC00"/>
    <a:srgbClr val="E4DFCD"/>
    <a:srgbClr val="F2C18E"/>
    <a:srgbClr val="F69D4C"/>
    <a:srgbClr val="A63B00"/>
    <a:srgbClr val="859DFF"/>
    <a:srgbClr val="2BC900"/>
    <a:srgbClr val="E9DDBC"/>
    <a:srgbClr val="C1A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71" autoAdjust="0"/>
  </p:normalViewPr>
  <p:slideViewPr>
    <p:cSldViewPr>
      <p:cViewPr varScale="1">
        <p:scale>
          <a:sx n="112" d="100"/>
          <a:sy n="112" d="100"/>
        </p:scale>
        <p:origin x="-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AA9E32-8DA9-6949-B304-5755F4A7BC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1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32840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37333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145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912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75979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29651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6299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00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14400"/>
            <a:ext cx="4000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71643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62297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92329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62578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2355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0848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815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9DDBC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9DDBC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9DDBC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9DDBC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EA5A"/>
          </a:solidFill>
          <a:latin typeface="Simpson Norm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EA5A"/>
          </a:solidFill>
          <a:latin typeface="Simpson Norm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EA5A"/>
          </a:solidFill>
          <a:latin typeface="Simpson Norm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EA5A"/>
          </a:solidFill>
          <a:latin typeface="Simpson Norm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EB392"/>
        </a:buClr>
        <a:buSzPct val="120000"/>
        <a:buFont typeface="Times" charset="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EB392"/>
        </a:buClr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EB392"/>
        </a:buClr>
        <a:buFont typeface="Times" charset="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EA5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EA5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EA5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EA5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Astronomy in Heidelberg</a:t>
            </a:r>
          </a:p>
        </p:txBody>
      </p:sp>
      <p:pic>
        <p:nvPicPr>
          <p:cNvPr id="3" name="Picture 9" descr="Heidelberg_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3288"/>
            <a:ext cx="60960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6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asteroids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762575" y="620688"/>
            <a:ext cx="1313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(Group Gail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1520" y="6021288"/>
            <a:ext cx="2305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Henke, Gail, </a:t>
            </a:r>
            <a:r>
              <a:rPr lang="de-DE" dirty="0" err="1" smtClean="0">
                <a:solidFill>
                  <a:srgbClr val="000000"/>
                </a:solidFill>
              </a:rPr>
              <a:t>Trieloff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Schwarz, Kleine (2012)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Bild 5" descr="Screen Shot 2012-10-08 at 01.0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37" y="1008112"/>
            <a:ext cx="556075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RV planet </a:t>
            </a:r>
            <a:r>
              <a:rPr lang="de-DE" dirty="0" err="1" smtClean="0"/>
              <a:t>detection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358384" y="620688"/>
            <a:ext cx="2077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(Group </a:t>
            </a:r>
            <a:r>
              <a:rPr lang="de-DE" dirty="0" err="1" smtClean="0">
                <a:solidFill>
                  <a:srgbClr val="000000"/>
                </a:solidFill>
              </a:rPr>
              <a:t>Quirrenbach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Bild 3" descr="Screen Shot 2012-10-08 at 01.2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0" y="2991152"/>
            <a:ext cx="79502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6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Astronomy in Heidelberg</a:t>
            </a:r>
            <a:endParaRPr lang="de-DE" dirty="0"/>
          </a:p>
        </p:txBody>
      </p:sp>
      <p:pic>
        <p:nvPicPr>
          <p:cNvPr id="3" name="Picture 2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24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81400" y="19812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2688" y="1839913"/>
            <a:ext cx="925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ZAH-ITA</a:t>
            </a:r>
          </a:p>
        </p:txBody>
      </p:sp>
      <p:sp>
        <p:nvSpPr>
          <p:cNvPr id="6" name="Oval 5"/>
          <p:cNvSpPr/>
          <p:nvPr/>
        </p:nvSpPr>
        <p:spPr>
          <a:xfrm>
            <a:off x="3124200" y="16002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8" y="1447800"/>
            <a:ext cx="95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ZAH-ARI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4332288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4191000"/>
            <a:ext cx="104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ZAH-LSW</a:t>
            </a:r>
          </a:p>
        </p:txBody>
      </p:sp>
      <p:sp>
        <p:nvSpPr>
          <p:cNvPr id="10" name="Oval 9"/>
          <p:cNvSpPr/>
          <p:nvPr/>
        </p:nvSpPr>
        <p:spPr>
          <a:xfrm>
            <a:off x="6477000" y="46482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4530725"/>
            <a:ext cx="693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MPIA</a:t>
            </a:r>
          </a:p>
        </p:txBody>
      </p:sp>
      <p:sp>
        <p:nvSpPr>
          <p:cNvPr id="12" name="Oval 11"/>
          <p:cNvSpPr/>
          <p:nvPr/>
        </p:nvSpPr>
        <p:spPr>
          <a:xfrm>
            <a:off x="5257800" y="62484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6550" y="6119813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MPIK</a:t>
            </a:r>
          </a:p>
        </p:txBody>
      </p:sp>
      <p:sp>
        <p:nvSpPr>
          <p:cNvPr id="14" name="Oval 13"/>
          <p:cNvSpPr/>
          <p:nvPr/>
        </p:nvSpPr>
        <p:spPr>
          <a:xfrm>
            <a:off x="7467600" y="16002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6350" y="1471613"/>
            <a:ext cx="60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HITS</a:t>
            </a:r>
          </a:p>
        </p:txBody>
      </p:sp>
      <p:sp>
        <p:nvSpPr>
          <p:cNvPr id="16" name="TextBox 15"/>
          <p:cNvSpPr txBox="1"/>
          <p:nvPr/>
        </p:nvSpPr>
        <p:spPr>
          <a:xfrm rot="20698492">
            <a:off x="4221163" y="2362200"/>
            <a:ext cx="920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DEADA"/>
                </a:solidFill>
                <a:latin typeface="Calibri" charset="0"/>
              </a:rPr>
              <a:t>Altstadt</a:t>
            </a:r>
          </a:p>
        </p:txBody>
      </p:sp>
      <p:sp>
        <p:nvSpPr>
          <p:cNvPr id="18" name="Oval 17"/>
          <p:cNvSpPr/>
          <p:nvPr/>
        </p:nvSpPr>
        <p:spPr>
          <a:xfrm>
            <a:off x="6651848" y="50768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781800" y="4932908"/>
            <a:ext cx="58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rgbClr val="FED936"/>
                </a:solidFill>
                <a:latin typeface="Calibri" charset="0"/>
              </a:rPr>
              <a:t>HdA</a:t>
            </a:r>
            <a:endParaRPr lang="en-US" sz="1800" dirty="0">
              <a:solidFill>
                <a:srgbClr val="FED936"/>
              </a:solidFill>
              <a:latin typeface="Calibri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H="1" flipV="1">
            <a:off x="6660232" y="4869160"/>
            <a:ext cx="7200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EC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6210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Astronomy </a:t>
            </a:r>
            <a:r>
              <a:rPr lang="de-DE" dirty="0" err="1" smtClean="0"/>
              <a:t>at</a:t>
            </a:r>
            <a:r>
              <a:rPr lang="de-DE" dirty="0" smtClean="0"/>
              <a:t> Heidelberg University</a:t>
            </a:r>
            <a:endParaRPr lang="de-DE" dirty="0"/>
          </a:p>
        </p:txBody>
      </p:sp>
      <p:pic>
        <p:nvPicPr>
          <p:cNvPr id="3" name="Picture 2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24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81400" y="19812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2688" y="1839913"/>
            <a:ext cx="925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ZAH-ITA</a:t>
            </a:r>
          </a:p>
        </p:txBody>
      </p:sp>
      <p:sp>
        <p:nvSpPr>
          <p:cNvPr id="6" name="Oval 5"/>
          <p:cNvSpPr/>
          <p:nvPr/>
        </p:nvSpPr>
        <p:spPr>
          <a:xfrm>
            <a:off x="3124200" y="16002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88" y="1447800"/>
            <a:ext cx="95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ZAH-ARI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4332288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4191000"/>
            <a:ext cx="104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ZAH-LSW</a:t>
            </a:r>
          </a:p>
        </p:txBody>
      </p:sp>
      <p:sp>
        <p:nvSpPr>
          <p:cNvPr id="10" name="Oval 9"/>
          <p:cNvSpPr/>
          <p:nvPr/>
        </p:nvSpPr>
        <p:spPr>
          <a:xfrm>
            <a:off x="6477000" y="46482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4530725"/>
            <a:ext cx="693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ED936"/>
                </a:solidFill>
                <a:latin typeface="Calibri" charset="0"/>
              </a:rPr>
              <a:t>MPIA</a:t>
            </a:r>
          </a:p>
        </p:txBody>
      </p:sp>
      <p:sp>
        <p:nvSpPr>
          <p:cNvPr id="12" name="Oval 11"/>
          <p:cNvSpPr/>
          <p:nvPr/>
        </p:nvSpPr>
        <p:spPr>
          <a:xfrm>
            <a:off x="5257800" y="62484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6550" y="6119813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MPIK</a:t>
            </a:r>
          </a:p>
        </p:txBody>
      </p:sp>
      <p:sp>
        <p:nvSpPr>
          <p:cNvPr id="14" name="Oval 13"/>
          <p:cNvSpPr/>
          <p:nvPr/>
        </p:nvSpPr>
        <p:spPr>
          <a:xfrm>
            <a:off x="7467600" y="16002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6350" y="1471613"/>
            <a:ext cx="60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ED936"/>
                </a:solidFill>
                <a:latin typeface="Calibri" charset="0"/>
              </a:rPr>
              <a:t>HITS</a:t>
            </a:r>
          </a:p>
        </p:txBody>
      </p:sp>
      <p:sp>
        <p:nvSpPr>
          <p:cNvPr id="16" name="TextBox 15"/>
          <p:cNvSpPr txBox="1"/>
          <p:nvPr/>
        </p:nvSpPr>
        <p:spPr>
          <a:xfrm rot="20698492">
            <a:off x="4221163" y="2362200"/>
            <a:ext cx="920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DEADA"/>
                </a:solidFill>
                <a:latin typeface="Calibri" charset="0"/>
              </a:rPr>
              <a:t>Altstadt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987824" y="1484784"/>
            <a:ext cx="129614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419872" y="1867104"/>
            <a:ext cx="129614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588224" y="4215920"/>
            <a:ext cx="129614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092280" y="1484784"/>
            <a:ext cx="129614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51848" y="5076800"/>
            <a:ext cx="152400" cy="152400"/>
          </a:xfrm>
          <a:prstGeom prst="ellipse">
            <a:avLst/>
          </a:prstGeom>
          <a:solidFill>
            <a:srgbClr val="FED936"/>
          </a:solidFill>
          <a:ln>
            <a:noFill/>
          </a:ln>
          <a:effectLst>
            <a:outerShdw blurRad="40000" dist="23000" dir="139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781800" y="4932908"/>
            <a:ext cx="58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rgbClr val="FED936"/>
                </a:solidFill>
                <a:latin typeface="Calibri" charset="0"/>
              </a:rPr>
              <a:t>HdA</a:t>
            </a:r>
            <a:endParaRPr lang="en-US" sz="1800" dirty="0">
              <a:solidFill>
                <a:srgbClr val="FED936"/>
              </a:solidFill>
              <a:latin typeface="Calibri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 bwMode="auto">
          <a:xfrm flipH="1" flipV="1">
            <a:off x="6660232" y="4869160"/>
            <a:ext cx="7200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EC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44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1475656" y="908720"/>
            <a:ext cx="5472608" cy="5616624"/>
          </a:xfrm>
          <a:prstGeom prst="rect">
            <a:avLst/>
          </a:prstGeom>
          <a:solidFill>
            <a:srgbClr val="E4DFCD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11760" y="979817"/>
            <a:ext cx="3776695" cy="334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800000"/>
                </a:solidFill>
              </a:rPr>
              <a:t>Center for Astronomy Heidelberg (ZAH)</a:t>
            </a:r>
            <a:endParaRPr lang="de-DE" dirty="0">
              <a:solidFill>
                <a:srgbClr val="8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Astronomy </a:t>
            </a:r>
            <a:r>
              <a:rPr lang="de-DE" dirty="0" err="1" smtClean="0"/>
              <a:t>at</a:t>
            </a:r>
            <a:r>
              <a:rPr lang="de-DE" dirty="0" smtClean="0"/>
              <a:t> Heidelberg University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1691680" y="2780928"/>
            <a:ext cx="5040560" cy="1152128"/>
          </a:xfrm>
          <a:prstGeom prst="rect">
            <a:avLst/>
          </a:prstGeom>
          <a:solidFill>
            <a:srgbClr val="F2C18E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Institute for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Theoretical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Astrophysics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(ITA)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Cosmology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(Group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Bartelmann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Star Formation (Group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Klessen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Planet Formation (Group Dullemond)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91680" y="1412776"/>
            <a:ext cx="5040560" cy="1152128"/>
          </a:xfrm>
          <a:prstGeom prst="rect">
            <a:avLst/>
          </a:prstGeom>
          <a:solidFill>
            <a:srgbClr val="F2C18E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Astronomical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Calculational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Institute (ARI)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Galactic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eighborhood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(Group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Grebel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Gravitational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Lensing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 (Group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Wambsgan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ß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Cosmology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(Group Sch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äfer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691680" y="4149080"/>
            <a:ext cx="5040560" cy="936104"/>
          </a:xfrm>
          <a:prstGeom prst="rect">
            <a:avLst/>
          </a:prstGeom>
          <a:solidFill>
            <a:srgbClr val="F2C18E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State Observatory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(LSW)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Galactic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Archeology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(Group Christlieb)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Instrumentation (Group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Quirrenbach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08304" y="5013176"/>
            <a:ext cx="1575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Shown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here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Only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groups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full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professors</a:t>
            </a:r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There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are</a:t>
            </a:r>
            <a:r>
              <a:rPr lang="de-DE" dirty="0" smtClean="0">
                <a:solidFill>
                  <a:srgbClr val="000000"/>
                </a:solidFill>
              </a:rPr>
              <a:t> in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total 23 </a:t>
            </a:r>
            <a:r>
              <a:rPr lang="de-DE" dirty="0" err="1" smtClean="0">
                <a:solidFill>
                  <a:srgbClr val="000000"/>
                </a:solidFill>
              </a:rPr>
              <a:t>groups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691680" y="5301208"/>
            <a:ext cx="5040560" cy="936104"/>
          </a:xfrm>
          <a:prstGeom prst="rect">
            <a:avLst/>
          </a:prstGeom>
          <a:solidFill>
            <a:srgbClr val="C1AE66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Heidelberg Institute for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Theoretical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Studies (HITS)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Funded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by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the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Tschirra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Stiftung</a:t>
            </a:r>
            <a:endParaRPr lang="de-DE" sz="1800" b="1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Computational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Astrophysics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(Group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Springel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280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1475656" y="1628800"/>
            <a:ext cx="5472608" cy="4320480"/>
          </a:xfrm>
          <a:prstGeom prst="rect">
            <a:avLst/>
          </a:prstGeom>
          <a:solidFill>
            <a:srgbClr val="E4DFCD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650697" y="1699897"/>
            <a:ext cx="3217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800000"/>
                </a:solidFill>
              </a:rPr>
              <a:t>(</a:t>
            </a:r>
            <a:r>
              <a:rPr lang="de-DE" dirty="0" err="1" smtClean="0">
                <a:solidFill>
                  <a:srgbClr val="800000"/>
                </a:solidFill>
              </a:rPr>
              <a:t>Exo</a:t>
            </a:r>
            <a:r>
              <a:rPr lang="de-DE" dirty="0" smtClean="0">
                <a:solidFill>
                  <a:srgbClr val="800000"/>
                </a:solidFill>
              </a:rPr>
              <a:t>-)Planet(-Formation) </a:t>
            </a:r>
            <a:r>
              <a:rPr lang="de-DE" dirty="0" err="1" smtClean="0">
                <a:solidFill>
                  <a:srgbClr val="800000"/>
                </a:solidFill>
              </a:rPr>
              <a:t>at</a:t>
            </a:r>
            <a:r>
              <a:rPr lang="de-DE" dirty="0" smtClean="0">
                <a:solidFill>
                  <a:srgbClr val="800000"/>
                </a:solidFill>
              </a:rPr>
              <a:t> ZAH</a:t>
            </a:r>
            <a:endParaRPr lang="de-DE" dirty="0">
              <a:solidFill>
                <a:srgbClr val="8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Exo</a:t>
            </a:r>
            <a:r>
              <a:rPr lang="de-DE" dirty="0" smtClean="0"/>
              <a:t>-)Planet(-Formation) </a:t>
            </a:r>
            <a:r>
              <a:rPr lang="de-DE" dirty="0" err="1" smtClean="0"/>
              <a:t>at</a:t>
            </a:r>
            <a:r>
              <a:rPr lang="de-DE" dirty="0" smtClean="0"/>
              <a:t> ZAH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1691680" y="3429000"/>
            <a:ext cx="5040560" cy="936104"/>
          </a:xfrm>
          <a:prstGeom prst="rect">
            <a:avLst/>
          </a:prstGeom>
          <a:solidFill>
            <a:srgbClr val="F2C18E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Institute for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Theoretical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Astrophysics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(ITA)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Planet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formation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(Group Dullemond)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Protoplanetary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ust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 (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Group Gail)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91680" y="2132856"/>
            <a:ext cx="5040560" cy="936104"/>
          </a:xfrm>
          <a:prstGeom prst="rect">
            <a:avLst/>
          </a:prstGeom>
          <a:solidFill>
            <a:srgbClr val="F2C18E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Astronomical </a:t>
            </a:r>
            <a:r>
              <a:rPr lang="de-DE" sz="1800" b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Calculational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Institute (ARI)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Exoplanets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by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microlensing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 (Group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Wambsgan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ß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N-body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Astrophysics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(Group </a:t>
            </a:r>
            <a:r>
              <a:rPr lang="de-DE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Spurzem</a:t>
            </a: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691680" y="4725144"/>
            <a:ext cx="5040560" cy="936104"/>
          </a:xfrm>
          <a:prstGeom prst="rect">
            <a:avLst/>
          </a:prstGeom>
          <a:solidFill>
            <a:srgbClr val="F2C18E"/>
          </a:solidFill>
          <a:ln w="9525" cap="flat" cmpd="sng" algn="ctr">
            <a:solidFill>
              <a:srgbClr val="A63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State Observatory</a:t>
            </a:r>
            <a:r>
              <a:rPr lang="de-DE" sz="18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(LSW)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CARMENES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 (Group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Quirrenbach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555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Microlensing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63888" y="620688"/>
            <a:ext cx="210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(Group </a:t>
            </a:r>
            <a:r>
              <a:rPr lang="de-DE" dirty="0" err="1" smtClean="0">
                <a:solidFill>
                  <a:srgbClr val="000000"/>
                </a:solidFill>
              </a:rPr>
              <a:t>Wambsgan</a:t>
            </a:r>
            <a:r>
              <a:rPr lang="de-DE" dirty="0" err="1" smtClean="0">
                <a:solidFill>
                  <a:srgbClr val="000000"/>
                </a:solidFill>
              </a:rPr>
              <a:t>ß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Bild 3" descr="Screen Shot 2012-10-08 at 00.4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22475"/>
            <a:ext cx="6480720" cy="51588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94533" y="6539120"/>
            <a:ext cx="2625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Cassan</a:t>
            </a:r>
            <a:r>
              <a:rPr lang="de-DE" dirty="0" smtClean="0">
                <a:solidFill>
                  <a:schemeClr val="tx2"/>
                </a:solidFill>
              </a:rPr>
              <a:t> et al. 2012, Nature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68752" y="1682125"/>
            <a:ext cx="226774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Conclusion</a:t>
            </a:r>
            <a:r>
              <a:rPr lang="de-DE" dirty="0" smtClean="0">
                <a:solidFill>
                  <a:srgbClr val="000000"/>
                </a:solidFill>
              </a:rPr>
              <a:t>: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There</a:t>
            </a:r>
            <a:r>
              <a:rPr lang="de-DE" dirty="0" smtClean="0">
                <a:solidFill>
                  <a:srgbClr val="000000"/>
                </a:solidFill>
              </a:rPr>
              <a:t> must </a:t>
            </a:r>
            <a:r>
              <a:rPr lang="de-DE" dirty="0" err="1" smtClean="0">
                <a:solidFill>
                  <a:srgbClr val="000000"/>
                </a:solidFill>
              </a:rPr>
              <a:t>be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i="1" dirty="0" err="1" smtClean="0">
                <a:solidFill>
                  <a:srgbClr val="000000"/>
                </a:solidFill>
              </a:rPr>
              <a:t>many</a:t>
            </a:r>
            <a:endParaRPr lang="de-DE" i="1" dirty="0" smtClean="0">
              <a:solidFill>
                <a:srgbClr val="000000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undetected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low-mass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planets</a:t>
            </a:r>
            <a:r>
              <a:rPr lang="de-DE" dirty="0" smtClean="0">
                <a:solidFill>
                  <a:srgbClr val="000000"/>
                </a:solidFill>
              </a:rPr>
              <a:t> (Neptunes).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Quote:</a:t>
            </a:r>
          </a:p>
          <a:p>
            <a:r>
              <a:rPr lang="de-DE" dirty="0">
                <a:solidFill>
                  <a:srgbClr val="000000"/>
                </a:solidFill>
              </a:rPr>
              <a:t>„</a:t>
            </a:r>
            <a:r>
              <a:rPr lang="de-DE" dirty="0" err="1">
                <a:solidFill>
                  <a:srgbClr val="000000"/>
                </a:solidFill>
              </a:rPr>
              <a:t>One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more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bound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planets</a:t>
            </a:r>
            <a:r>
              <a:rPr lang="de-DE" dirty="0">
                <a:solidFill>
                  <a:srgbClr val="000000"/>
                </a:solidFill>
              </a:rPr>
              <a:t> per </a:t>
            </a:r>
            <a:r>
              <a:rPr lang="de-DE" dirty="0" err="1">
                <a:solidFill>
                  <a:srgbClr val="000000"/>
                </a:solidFill>
              </a:rPr>
              <a:t>Milky</a:t>
            </a:r>
            <a:r>
              <a:rPr lang="de-DE" dirty="0">
                <a:solidFill>
                  <a:srgbClr val="000000"/>
                </a:solidFill>
              </a:rPr>
              <a:t> Way </a:t>
            </a:r>
            <a:r>
              <a:rPr lang="de-DE" dirty="0" err="1">
                <a:solidFill>
                  <a:srgbClr val="000000"/>
                </a:solidFill>
              </a:rPr>
              <a:t>star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from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microlensing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observations</a:t>
            </a:r>
            <a:r>
              <a:rPr lang="de-DE" dirty="0" smtClean="0">
                <a:solidFill>
                  <a:srgbClr val="000000"/>
                </a:solidFill>
              </a:rPr>
              <a:t>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8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N-body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63888" y="620688"/>
            <a:ext cx="1769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(Group </a:t>
            </a:r>
            <a:r>
              <a:rPr lang="de-DE" dirty="0" err="1" smtClean="0">
                <a:solidFill>
                  <a:srgbClr val="000000"/>
                </a:solidFill>
              </a:rPr>
              <a:t>Spurzem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Bild 3" descr="Screen Shot 2012-10-08 at 00.49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5727700" cy="51689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04838" y="1519590"/>
            <a:ext cx="25456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A Hybrid </a:t>
            </a:r>
            <a:r>
              <a:rPr lang="de-DE" dirty="0" err="1" smtClean="0">
                <a:solidFill>
                  <a:srgbClr val="000000"/>
                </a:solidFill>
              </a:rPr>
              <a:t>method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planet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formation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modeling</a:t>
            </a:r>
            <a:r>
              <a:rPr lang="de-DE" dirty="0" smtClean="0">
                <a:solidFill>
                  <a:srgbClr val="000000"/>
                </a:solidFill>
              </a:rPr>
              <a:t>: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- </a:t>
            </a:r>
            <a:r>
              <a:rPr lang="de-DE" dirty="0" err="1" smtClean="0">
                <a:solidFill>
                  <a:srgbClr val="000000"/>
                </a:solidFill>
              </a:rPr>
              <a:t>Many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small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particles</a:t>
            </a:r>
            <a:r>
              <a:rPr lang="de-DE" dirty="0" smtClean="0">
                <a:solidFill>
                  <a:srgbClr val="000000"/>
                </a:solidFill>
              </a:rPr>
              <a:t> = </a:t>
            </a:r>
          </a:p>
          <a:p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statistical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methods</a:t>
            </a:r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- </a:t>
            </a:r>
            <a:r>
              <a:rPr lang="de-DE" dirty="0" err="1" smtClean="0">
                <a:solidFill>
                  <a:srgbClr val="000000"/>
                </a:solidFill>
              </a:rPr>
              <a:t>Few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big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particles</a:t>
            </a:r>
            <a:r>
              <a:rPr lang="de-DE" dirty="0" smtClean="0">
                <a:solidFill>
                  <a:srgbClr val="000000"/>
                </a:solidFill>
              </a:rPr>
              <a:t> =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  N-body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dust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63888" y="620688"/>
            <a:ext cx="1929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(Group Dullemond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04838" y="1332056"/>
            <a:ext cx="21802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How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break </a:t>
            </a:r>
            <a:r>
              <a:rPr lang="de-DE" dirty="0" err="1" smtClean="0">
                <a:solidFill>
                  <a:srgbClr val="000000"/>
                </a:solidFill>
              </a:rPr>
              <a:t>through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meter-size </a:t>
            </a:r>
            <a:r>
              <a:rPr lang="de-DE" dirty="0" err="1" smtClean="0">
                <a:solidFill>
                  <a:srgbClr val="000000"/>
                </a:solidFill>
              </a:rPr>
              <a:t>barrier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6" name="Gruppierung 4"/>
          <p:cNvGrpSpPr>
            <a:grpSpLocks/>
          </p:cNvGrpSpPr>
          <p:nvPr/>
        </p:nvGrpSpPr>
        <p:grpSpPr bwMode="auto">
          <a:xfrm>
            <a:off x="395536" y="1556792"/>
            <a:ext cx="8135938" cy="4752975"/>
            <a:chOff x="1520825" y="475200"/>
            <a:chExt cx="6293912" cy="3421784"/>
          </a:xfrm>
        </p:grpSpPr>
        <p:pic>
          <p:nvPicPr>
            <p:cNvPr id="7" name="Bild 2" descr="Screen Shot 2011-12-01 at 21.09.5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783" b="52742"/>
            <a:stretch>
              <a:fillRect/>
            </a:stretch>
          </p:blipFill>
          <p:spPr bwMode="auto">
            <a:xfrm>
              <a:off x="1520825" y="475200"/>
              <a:ext cx="629126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3"/>
            <p:cNvSpPr>
              <a:spLocks noChangeArrowheads="1"/>
            </p:cNvSpPr>
            <p:nvPr/>
          </p:nvSpPr>
          <p:spPr bwMode="auto">
            <a:xfrm>
              <a:off x="2411455" y="1029980"/>
              <a:ext cx="2448287" cy="288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feld 6"/>
            <p:cNvSpPr txBox="1">
              <a:spLocks noChangeArrowheads="1"/>
            </p:cNvSpPr>
            <p:nvPr/>
          </p:nvSpPr>
          <p:spPr bwMode="auto">
            <a:xfrm>
              <a:off x="2411413" y="981075"/>
              <a:ext cx="22113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>
                  <a:solidFill>
                    <a:schemeClr val="bg1"/>
                  </a:solidFill>
                </a:rPr>
                <a:t>Low sticking efficiency</a:t>
              </a:r>
            </a:p>
          </p:txBody>
        </p:sp>
        <p:pic>
          <p:nvPicPr>
            <p:cNvPr id="10" name="Bild 2" descr="Screen Shot 2011-12-01 at 21.09.5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47" b="-1132"/>
            <a:stretch>
              <a:fillRect/>
            </a:stretch>
          </p:blipFill>
          <p:spPr bwMode="auto">
            <a:xfrm>
              <a:off x="1523474" y="3284984"/>
              <a:ext cx="6291263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"/>
            <p:cNvSpPr>
              <a:spLocks noChangeArrowheads="1"/>
            </p:cNvSpPr>
            <p:nvPr/>
          </p:nvSpPr>
          <p:spPr bwMode="auto">
            <a:xfrm>
              <a:off x="1619672" y="2276872"/>
              <a:ext cx="288032" cy="1152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feld 2"/>
            <p:cNvSpPr txBox="1">
              <a:spLocks noChangeArrowheads="1"/>
            </p:cNvSpPr>
            <p:nvPr/>
          </p:nvSpPr>
          <p:spPr bwMode="auto">
            <a:xfrm rot="-5400000">
              <a:off x="746263" y="2073020"/>
              <a:ext cx="19413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>
                  <a:solidFill>
                    <a:schemeClr val="bg1"/>
                  </a:solidFill>
                </a:rPr>
                <a:t>Particle abundance</a:t>
              </a: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713850" y="6381328"/>
            <a:ext cx="5738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Windmark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Birnstiel</a:t>
            </a:r>
            <a:r>
              <a:rPr lang="de-DE" dirty="0" smtClean="0">
                <a:solidFill>
                  <a:srgbClr val="000000"/>
                </a:solidFill>
              </a:rPr>
              <a:t>, G</a:t>
            </a:r>
            <a:r>
              <a:rPr lang="de-DE" dirty="0" smtClean="0">
                <a:solidFill>
                  <a:srgbClr val="000000"/>
                </a:solidFill>
              </a:rPr>
              <a:t>üttler, Blum, </a:t>
            </a:r>
            <a:r>
              <a:rPr lang="de-DE" dirty="0" smtClean="0">
                <a:solidFill>
                  <a:srgbClr val="000000"/>
                </a:solidFill>
              </a:rPr>
              <a:t>Dullemond, Henning 2012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0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dust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87824" y="620688"/>
            <a:ext cx="3007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(Group Dullemond + Grenoble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08304" y="1332056"/>
            <a:ext cx="1610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Comparing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with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observations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6381328"/>
            <a:ext cx="3149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Pinilla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Benisty</a:t>
            </a:r>
            <a:r>
              <a:rPr lang="de-DE" dirty="0" smtClean="0">
                <a:solidFill>
                  <a:srgbClr val="000000"/>
                </a:solidFill>
              </a:rPr>
              <a:t> &amp; </a:t>
            </a:r>
            <a:r>
              <a:rPr lang="de-DE" dirty="0" err="1" smtClean="0">
                <a:solidFill>
                  <a:srgbClr val="000000"/>
                </a:solidFill>
              </a:rPr>
              <a:t>Birnstiel</a:t>
            </a:r>
            <a:r>
              <a:rPr lang="de-DE" dirty="0" smtClean="0">
                <a:solidFill>
                  <a:srgbClr val="000000"/>
                </a:solidFill>
              </a:rPr>
              <a:t> (2012)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Bild 3" descr="Screen Shot 2012-10-08 at 00.57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2" y="1118721"/>
            <a:ext cx="6552914" cy="52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">
      <a:dk1>
        <a:srgbClr val="808080"/>
      </a:dk1>
      <a:lt1>
        <a:srgbClr val="FFFF00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Simpson Norm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Macintosh PowerPoint</Application>
  <PresentationFormat>Bildschirmpräsentation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Leere Präsentation</vt:lpstr>
      <vt:lpstr>Astronomy in Heidelberg</vt:lpstr>
      <vt:lpstr>Astronomy in Heidelberg</vt:lpstr>
      <vt:lpstr>Astronomy at Heidelberg University</vt:lpstr>
      <vt:lpstr>Astronomy at Heidelberg University</vt:lpstr>
      <vt:lpstr>(Exo-)Planet(-Formation) at ZAH</vt:lpstr>
      <vt:lpstr>Example from Microlensing</vt:lpstr>
      <vt:lpstr>Example from N-body</vt:lpstr>
      <vt:lpstr>Example from dust growth</vt:lpstr>
      <vt:lpstr>Example from dust growth</vt:lpstr>
      <vt:lpstr>Example from asteroids</vt:lpstr>
      <vt:lpstr>Example from RV planet detection</vt:lpstr>
    </vt:vector>
  </TitlesOfParts>
  <Company>Max Planck Institut für Astronomie Heidelberg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Cornelis Dullemond</dc:creator>
  <cp:lastModifiedBy>Cornelis Dullemond</cp:lastModifiedBy>
  <cp:revision>612</cp:revision>
  <cp:lastPrinted>2012-06-14T15:52:28Z</cp:lastPrinted>
  <dcterms:created xsi:type="dcterms:W3CDTF">2011-11-09T22:35:07Z</dcterms:created>
  <dcterms:modified xsi:type="dcterms:W3CDTF">2012-10-07T23:22:51Z</dcterms:modified>
</cp:coreProperties>
</file>